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11">
  <p:sldMasterIdLst>
    <p:sldMasterId id="2147483648" r:id="rId5"/>
  </p:sldMasterIdLst>
  <p:notesMasterIdLst>
    <p:notesMasterId r:id="rId36"/>
  </p:notesMasterIdLst>
  <p:handoutMasterIdLst>
    <p:handoutMasterId r:id="rId37"/>
  </p:handoutMasterIdLst>
  <p:sldIdLst>
    <p:sldId id="513" r:id="rId6"/>
    <p:sldId id="514" r:id="rId7"/>
    <p:sldId id="563" r:id="rId8"/>
    <p:sldId id="557" r:id="rId9"/>
    <p:sldId id="564" r:id="rId10"/>
    <p:sldId id="565" r:id="rId11"/>
    <p:sldId id="575" r:id="rId12"/>
    <p:sldId id="567" r:id="rId13"/>
    <p:sldId id="568" r:id="rId14"/>
    <p:sldId id="569" r:id="rId15"/>
    <p:sldId id="559" r:id="rId16"/>
    <p:sldId id="572" r:id="rId17"/>
    <p:sldId id="570" r:id="rId18"/>
    <p:sldId id="571" r:id="rId19"/>
    <p:sldId id="560" r:id="rId20"/>
    <p:sldId id="562" r:id="rId21"/>
    <p:sldId id="543" r:id="rId22"/>
    <p:sldId id="573" r:id="rId23"/>
    <p:sldId id="576" r:id="rId24"/>
    <p:sldId id="534" r:id="rId25"/>
    <p:sldId id="548" r:id="rId26"/>
    <p:sldId id="544" r:id="rId27"/>
    <p:sldId id="545" r:id="rId28"/>
    <p:sldId id="551" r:id="rId29"/>
    <p:sldId id="578" r:id="rId30"/>
    <p:sldId id="556" r:id="rId31"/>
    <p:sldId id="552" r:id="rId32"/>
    <p:sldId id="577" r:id="rId33"/>
    <p:sldId id="555" r:id="rId34"/>
    <p:sldId id="574" r:id="rId35"/>
  </p:sldIdLst>
  <p:sldSz cx="9144000" cy="5143500" type="screen16x9"/>
  <p:notesSz cx="7315200" cy="9601200"/>
  <p:defaultTextStyle>
    <a:defPPr>
      <a:defRPr lang="it-IT"/>
    </a:defPPr>
    <a:lvl1pPr marL="0" algn="l" defTabSz="456981" rtl="0" eaLnBrk="1" latinLnBrk="0" hangingPunct="1">
      <a:defRPr sz="1900" kern="1200">
        <a:solidFill>
          <a:schemeClr val="tx1"/>
        </a:solidFill>
        <a:latin typeface="+mn-lt"/>
        <a:ea typeface="+mn-ea"/>
        <a:cs typeface="+mn-cs"/>
      </a:defRPr>
    </a:lvl1pPr>
    <a:lvl2pPr marL="456981" algn="l" defTabSz="456981" rtl="0" eaLnBrk="1" latinLnBrk="0" hangingPunct="1">
      <a:defRPr sz="1900" kern="1200">
        <a:solidFill>
          <a:schemeClr val="tx1"/>
        </a:solidFill>
        <a:latin typeface="+mn-lt"/>
        <a:ea typeface="+mn-ea"/>
        <a:cs typeface="+mn-cs"/>
      </a:defRPr>
    </a:lvl2pPr>
    <a:lvl3pPr marL="913981" algn="l" defTabSz="456981" rtl="0" eaLnBrk="1" latinLnBrk="0" hangingPunct="1">
      <a:defRPr sz="1900" kern="1200">
        <a:solidFill>
          <a:schemeClr val="tx1"/>
        </a:solidFill>
        <a:latin typeface="+mn-lt"/>
        <a:ea typeface="+mn-ea"/>
        <a:cs typeface="+mn-cs"/>
      </a:defRPr>
    </a:lvl3pPr>
    <a:lvl4pPr marL="1370969" algn="l" defTabSz="456981" rtl="0" eaLnBrk="1" latinLnBrk="0" hangingPunct="1">
      <a:defRPr sz="1900" kern="1200">
        <a:solidFill>
          <a:schemeClr val="tx1"/>
        </a:solidFill>
        <a:latin typeface="+mn-lt"/>
        <a:ea typeface="+mn-ea"/>
        <a:cs typeface="+mn-cs"/>
      </a:defRPr>
    </a:lvl4pPr>
    <a:lvl5pPr marL="1827964" algn="l" defTabSz="456981" rtl="0" eaLnBrk="1" latinLnBrk="0" hangingPunct="1">
      <a:defRPr sz="1900" kern="1200">
        <a:solidFill>
          <a:schemeClr val="tx1"/>
        </a:solidFill>
        <a:latin typeface="+mn-lt"/>
        <a:ea typeface="+mn-ea"/>
        <a:cs typeface="+mn-cs"/>
      </a:defRPr>
    </a:lvl5pPr>
    <a:lvl6pPr marL="2284945" algn="l" defTabSz="456981" rtl="0" eaLnBrk="1" latinLnBrk="0" hangingPunct="1">
      <a:defRPr sz="1900" kern="1200">
        <a:solidFill>
          <a:schemeClr val="tx1"/>
        </a:solidFill>
        <a:latin typeface="+mn-lt"/>
        <a:ea typeface="+mn-ea"/>
        <a:cs typeface="+mn-cs"/>
      </a:defRPr>
    </a:lvl6pPr>
    <a:lvl7pPr marL="2741943" algn="l" defTabSz="456981" rtl="0" eaLnBrk="1" latinLnBrk="0" hangingPunct="1">
      <a:defRPr sz="1900" kern="1200">
        <a:solidFill>
          <a:schemeClr val="tx1"/>
        </a:solidFill>
        <a:latin typeface="+mn-lt"/>
        <a:ea typeface="+mn-ea"/>
        <a:cs typeface="+mn-cs"/>
      </a:defRPr>
    </a:lvl7pPr>
    <a:lvl8pPr marL="3198933" algn="l" defTabSz="456981" rtl="0" eaLnBrk="1" latinLnBrk="0" hangingPunct="1">
      <a:defRPr sz="1900" kern="1200">
        <a:solidFill>
          <a:schemeClr val="tx1"/>
        </a:solidFill>
        <a:latin typeface="+mn-lt"/>
        <a:ea typeface="+mn-ea"/>
        <a:cs typeface="+mn-cs"/>
      </a:defRPr>
    </a:lvl8pPr>
    <a:lvl9pPr marL="3655928" algn="l" defTabSz="456981"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11">
          <p15:clr>
            <a:srgbClr val="A4A3A4"/>
          </p15:clr>
        </p15:guide>
        <p15:guide id="2" orient="horz" pos="2132">
          <p15:clr>
            <a:srgbClr val="A4A3A4"/>
          </p15:clr>
        </p15:guide>
        <p15:guide id="3" pos="725" userDrawn="1">
          <p15:clr>
            <a:srgbClr val="A4A3A4"/>
          </p15:clr>
        </p15:guide>
        <p15:guide id="4" orient="horz" pos="509" userDrawn="1">
          <p15:clr>
            <a:srgbClr val="A4A3A4"/>
          </p15:clr>
        </p15:guide>
        <p15:guide id="5" pos="3009">
          <p15:clr>
            <a:srgbClr val="A4A3A4"/>
          </p15:clr>
        </p15:guide>
        <p15:guide id="6" orient="horz" pos="3121">
          <p15:clr>
            <a:srgbClr val="A4A3A4"/>
          </p15:clr>
        </p15:guide>
        <p15:guide id="7" orient="horz" pos="282" userDrawn="1">
          <p15:clr>
            <a:srgbClr val="A4A3A4"/>
          </p15:clr>
        </p15:guide>
        <p15:guide id="8" pos="3706">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1" userDrawn="1">
          <p15:clr>
            <a:srgbClr val="A4A3A4"/>
          </p15:clr>
        </p15:guide>
        <p15:guide id="3" orient="horz" pos="3024" userDrawn="1">
          <p15:clr>
            <a:srgbClr val="A4A3A4"/>
          </p15:clr>
        </p15:guide>
        <p15:guide id="4"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sabetta segre" initials="" lastIdx="0" clrIdx="0"/>
  <p:cmAuthor id="1" name="Annalisa Cicerchia" initials="A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1E24"/>
    <a:srgbClr val="AE1023"/>
    <a:srgbClr val="DCC1B6"/>
    <a:srgbClr val="4479CB"/>
    <a:srgbClr val="D24C10"/>
    <a:srgbClr val="0097CC"/>
    <a:srgbClr val="82A5D0"/>
    <a:srgbClr val="8CADD4"/>
    <a:srgbClr val="292929"/>
    <a:srgbClr val="F4C3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4FFF22-84C1-463D-82DA-F38A462FD459}" v="1" dt="2021-11-29T14:35:10.618"/>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Stile con tema 2 - Colore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Stile chiaro 1 - Color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Stile chi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Stile medio 3 - Color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034E78-7F5D-4C2E-B375-FC64B27BC917}" styleName="Stile 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Stile scuro 2 - Colore 3/Colore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Stile 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Stile scuro 1 - Colore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Stile medio 4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Stile medio 3 - Colore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Stile scuro 1 - Color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Stile medio 3 - Color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Stile scuro 2 - Colore 1/Color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84" autoAdjust="0"/>
    <p:restoredTop sz="96265" autoAdjust="0"/>
  </p:normalViewPr>
  <p:slideViewPr>
    <p:cSldViewPr snapToGrid="0" snapToObjects="1" showGuides="1">
      <p:cViewPr varScale="1">
        <p:scale>
          <a:sx n="150" d="100"/>
          <a:sy n="150" d="100"/>
        </p:scale>
        <p:origin x="900" y="126"/>
      </p:cViewPr>
      <p:guideLst>
        <p:guide orient="horz" pos="3411"/>
        <p:guide orient="horz" pos="2132"/>
        <p:guide pos="725"/>
        <p:guide orient="horz" pos="509"/>
        <p:guide pos="3009"/>
        <p:guide orient="horz" pos="3121"/>
        <p:guide orient="horz" pos="282"/>
        <p:guide pos="3706"/>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snapToObjects="1">
      <p:cViewPr varScale="1">
        <p:scale>
          <a:sx n="76" d="100"/>
          <a:sy n="76" d="100"/>
        </p:scale>
        <p:origin x="-1938" y="708"/>
      </p:cViewPr>
      <p:guideLst>
        <p:guide orient="horz" pos="3024"/>
        <p:guide pos="2301"/>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ysaul Nyirongo" userId="dc6561df-a042-4a3d-acb6-dd094d837a78" providerId="ADAL" clId="{E44FFF22-84C1-463D-82DA-F38A462FD459}"/>
    <pc:docChg chg="modSld modNotesMaster modHandout">
      <pc:chgData name="Vysaul Nyirongo" userId="dc6561df-a042-4a3d-acb6-dd094d837a78" providerId="ADAL" clId="{E44FFF22-84C1-463D-82DA-F38A462FD459}" dt="2021-11-29T14:35:10.616" v="0"/>
      <pc:docMkLst>
        <pc:docMk/>
      </pc:docMkLst>
      <pc:sldChg chg="modNotes">
        <pc:chgData name="Vysaul Nyirongo" userId="dc6561df-a042-4a3d-acb6-dd094d837a78" providerId="ADAL" clId="{E44FFF22-84C1-463D-82DA-F38A462FD459}" dt="2021-11-29T14:35:10.616" v="0"/>
        <pc:sldMkLst>
          <pc:docMk/>
          <pc:sldMk cId="2999472509" sldId="513"/>
        </pc:sldMkLst>
      </pc:sldChg>
      <pc:sldChg chg="modNotes">
        <pc:chgData name="Vysaul Nyirongo" userId="dc6561df-a042-4a3d-acb6-dd094d837a78" providerId="ADAL" clId="{E44FFF22-84C1-463D-82DA-F38A462FD459}" dt="2021-11-29T14:35:10.616" v="0"/>
        <pc:sldMkLst>
          <pc:docMk/>
          <pc:sldMk cId="187459179" sldId="514"/>
        </pc:sldMkLst>
      </pc:sldChg>
      <pc:sldChg chg="modNotes">
        <pc:chgData name="Vysaul Nyirongo" userId="dc6561df-a042-4a3d-acb6-dd094d837a78" providerId="ADAL" clId="{E44FFF22-84C1-463D-82DA-F38A462FD459}" dt="2021-11-29T14:35:10.616" v="0"/>
        <pc:sldMkLst>
          <pc:docMk/>
          <pc:sldMk cId="3924200774" sldId="534"/>
        </pc:sldMkLst>
      </pc:sldChg>
      <pc:sldChg chg="modNotes">
        <pc:chgData name="Vysaul Nyirongo" userId="dc6561df-a042-4a3d-acb6-dd094d837a78" providerId="ADAL" clId="{E44FFF22-84C1-463D-82DA-F38A462FD459}" dt="2021-11-29T14:35:10.616" v="0"/>
        <pc:sldMkLst>
          <pc:docMk/>
          <pc:sldMk cId="4205615723" sldId="543"/>
        </pc:sldMkLst>
      </pc:sldChg>
      <pc:sldChg chg="modNotes">
        <pc:chgData name="Vysaul Nyirongo" userId="dc6561df-a042-4a3d-acb6-dd094d837a78" providerId="ADAL" clId="{E44FFF22-84C1-463D-82DA-F38A462FD459}" dt="2021-11-29T14:35:10.616" v="0"/>
        <pc:sldMkLst>
          <pc:docMk/>
          <pc:sldMk cId="2631889989" sldId="544"/>
        </pc:sldMkLst>
      </pc:sldChg>
      <pc:sldChg chg="modNotes">
        <pc:chgData name="Vysaul Nyirongo" userId="dc6561df-a042-4a3d-acb6-dd094d837a78" providerId="ADAL" clId="{E44FFF22-84C1-463D-82DA-F38A462FD459}" dt="2021-11-29T14:35:10.616" v="0"/>
        <pc:sldMkLst>
          <pc:docMk/>
          <pc:sldMk cId="2912534331" sldId="545"/>
        </pc:sldMkLst>
      </pc:sldChg>
      <pc:sldChg chg="modNotes">
        <pc:chgData name="Vysaul Nyirongo" userId="dc6561df-a042-4a3d-acb6-dd094d837a78" providerId="ADAL" clId="{E44FFF22-84C1-463D-82DA-F38A462FD459}" dt="2021-11-29T14:35:10.616" v="0"/>
        <pc:sldMkLst>
          <pc:docMk/>
          <pc:sldMk cId="3865255164" sldId="548"/>
        </pc:sldMkLst>
      </pc:sldChg>
      <pc:sldChg chg="modNotes">
        <pc:chgData name="Vysaul Nyirongo" userId="dc6561df-a042-4a3d-acb6-dd094d837a78" providerId="ADAL" clId="{E44FFF22-84C1-463D-82DA-F38A462FD459}" dt="2021-11-29T14:35:10.616" v="0"/>
        <pc:sldMkLst>
          <pc:docMk/>
          <pc:sldMk cId="3584138824" sldId="551"/>
        </pc:sldMkLst>
      </pc:sldChg>
      <pc:sldChg chg="modNotes">
        <pc:chgData name="Vysaul Nyirongo" userId="dc6561df-a042-4a3d-acb6-dd094d837a78" providerId="ADAL" clId="{E44FFF22-84C1-463D-82DA-F38A462FD459}" dt="2021-11-29T14:35:10.616" v="0"/>
        <pc:sldMkLst>
          <pc:docMk/>
          <pc:sldMk cId="1385844642" sldId="552"/>
        </pc:sldMkLst>
      </pc:sldChg>
      <pc:sldChg chg="modNotes">
        <pc:chgData name="Vysaul Nyirongo" userId="dc6561df-a042-4a3d-acb6-dd094d837a78" providerId="ADAL" clId="{E44FFF22-84C1-463D-82DA-F38A462FD459}" dt="2021-11-29T14:35:10.616" v="0"/>
        <pc:sldMkLst>
          <pc:docMk/>
          <pc:sldMk cId="1967941043" sldId="555"/>
        </pc:sldMkLst>
      </pc:sldChg>
      <pc:sldChg chg="modNotes">
        <pc:chgData name="Vysaul Nyirongo" userId="dc6561df-a042-4a3d-acb6-dd094d837a78" providerId="ADAL" clId="{E44FFF22-84C1-463D-82DA-F38A462FD459}" dt="2021-11-29T14:35:10.616" v="0"/>
        <pc:sldMkLst>
          <pc:docMk/>
          <pc:sldMk cId="2950180553" sldId="556"/>
        </pc:sldMkLst>
      </pc:sldChg>
      <pc:sldChg chg="modNotes">
        <pc:chgData name="Vysaul Nyirongo" userId="dc6561df-a042-4a3d-acb6-dd094d837a78" providerId="ADAL" clId="{E44FFF22-84C1-463D-82DA-F38A462FD459}" dt="2021-11-29T14:35:10.616" v="0"/>
        <pc:sldMkLst>
          <pc:docMk/>
          <pc:sldMk cId="348128357" sldId="557"/>
        </pc:sldMkLst>
      </pc:sldChg>
      <pc:sldChg chg="modNotes">
        <pc:chgData name="Vysaul Nyirongo" userId="dc6561df-a042-4a3d-acb6-dd094d837a78" providerId="ADAL" clId="{E44FFF22-84C1-463D-82DA-F38A462FD459}" dt="2021-11-29T14:35:10.616" v="0"/>
        <pc:sldMkLst>
          <pc:docMk/>
          <pc:sldMk cId="3817206659" sldId="559"/>
        </pc:sldMkLst>
      </pc:sldChg>
      <pc:sldChg chg="modNotes">
        <pc:chgData name="Vysaul Nyirongo" userId="dc6561df-a042-4a3d-acb6-dd094d837a78" providerId="ADAL" clId="{E44FFF22-84C1-463D-82DA-F38A462FD459}" dt="2021-11-29T14:35:10.616" v="0"/>
        <pc:sldMkLst>
          <pc:docMk/>
          <pc:sldMk cId="2895669383" sldId="560"/>
        </pc:sldMkLst>
      </pc:sldChg>
      <pc:sldChg chg="modNotes">
        <pc:chgData name="Vysaul Nyirongo" userId="dc6561df-a042-4a3d-acb6-dd094d837a78" providerId="ADAL" clId="{E44FFF22-84C1-463D-82DA-F38A462FD459}" dt="2021-11-29T14:35:10.616" v="0"/>
        <pc:sldMkLst>
          <pc:docMk/>
          <pc:sldMk cId="2275835905" sldId="562"/>
        </pc:sldMkLst>
      </pc:sldChg>
      <pc:sldChg chg="modNotes">
        <pc:chgData name="Vysaul Nyirongo" userId="dc6561df-a042-4a3d-acb6-dd094d837a78" providerId="ADAL" clId="{E44FFF22-84C1-463D-82DA-F38A462FD459}" dt="2021-11-29T14:35:10.616" v="0"/>
        <pc:sldMkLst>
          <pc:docMk/>
          <pc:sldMk cId="1953636113" sldId="563"/>
        </pc:sldMkLst>
      </pc:sldChg>
      <pc:sldChg chg="modNotes">
        <pc:chgData name="Vysaul Nyirongo" userId="dc6561df-a042-4a3d-acb6-dd094d837a78" providerId="ADAL" clId="{E44FFF22-84C1-463D-82DA-F38A462FD459}" dt="2021-11-29T14:35:10.616" v="0"/>
        <pc:sldMkLst>
          <pc:docMk/>
          <pc:sldMk cId="4093503558" sldId="564"/>
        </pc:sldMkLst>
      </pc:sldChg>
      <pc:sldChg chg="modNotes">
        <pc:chgData name="Vysaul Nyirongo" userId="dc6561df-a042-4a3d-acb6-dd094d837a78" providerId="ADAL" clId="{E44FFF22-84C1-463D-82DA-F38A462FD459}" dt="2021-11-29T14:35:10.616" v="0"/>
        <pc:sldMkLst>
          <pc:docMk/>
          <pc:sldMk cId="1062528048" sldId="565"/>
        </pc:sldMkLst>
      </pc:sldChg>
      <pc:sldChg chg="modNotes">
        <pc:chgData name="Vysaul Nyirongo" userId="dc6561df-a042-4a3d-acb6-dd094d837a78" providerId="ADAL" clId="{E44FFF22-84C1-463D-82DA-F38A462FD459}" dt="2021-11-29T14:35:10.616" v="0"/>
        <pc:sldMkLst>
          <pc:docMk/>
          <pc:sldMk cId="2697147809" sldId="567"/>
        </pc:sldMkLst>
      </pc:sldChg>
      <pc:sldChg chg="modNotes">
        <pc:chgData name="Vysaul Nyirongo" userId="dc6561df-a042-4a3d-acb6-dd094d837a78" providerId="ADAL" clId="{E44FFF22-84C1-463D-82DA-F38A462FD459}" dt="2021-11-29T14:35:10.616" v="0"/>
        <pc:sldMkLst>
          <pc:docMk/>
          <pc:sldMk cId="1441825451" sldId="568"/>
        </pc:sldMkLst>
      </pc:sldChg>
      <pc:sldChg chg="modNotes">
        <pc:chgData name="Vysaul Nyirongo" userId="dc6561df-a042-4a3d-acb6-dd094d837a78" providerId="ADAL" clId="{E44FFF22-84C1-463D-82DA-F38A462FD459}" dt="2021-11-29T14:35:10.616" v="0"/>
        <pc:sldMkLst>
          <pc:docMk/>
          <pc:sldMk cId="2359438943" sldId="569"/>
        </pc:sldMkLst>
      </pc:sldChg>
      <pc:sldChg chg="modNotes">
        <pc:chgData name="Vysaul Nyirongo" userId="dc6561df-a042-4a3d-acb6-dd094d837a78" providerId="ADAL" clId="{E44FFF22-84C1-463D-82DA-F38A462FD459}" dt="2021-11-29T14:35:10.616" v="0"/>
        <pc:sldMkLst>
          <pc:docMk/>
          <pc:sldMk cId="2386393726" sldId="570"/>
        </pc:sldMkLst>
      </pc:sldChg>
      <pc:sldChg chg="modNotes">
        <pc:chgData name="Vysaul Nyirongo" userId="dc6561df-a042-4a3d-acb6-dd094d837a78" providerId="ADAL" clId="{E44FFF22-84C1-463D-82DA-F38A462FD459}" dt="2021-11-29T14:35:10.616" v="0"/>
        <pc:sldMkLst>
          <pc:docMk/>
          <pc:sldMk cId="18658352" sldId="571"/>
        </pc:sldMkLst>
      </pc:sldChg>
      <pc:sldChg chg="modNotes">
        <pc:chgData name="Vysaul Nyirongo" userId="dc6561df-a042-4a3d-acb6-dd094d837a78" providerId="ADAL" clId="{E44FFF22-84C1-463D-82DA-F38A462FD459}" dt="2021-11-29T14:35:10.616" v="0"/>
        <pc:sldMkLst>
          <pc:docMk/>
          <pc:sldMk cId="3284398403" sldId="572"/>
        </pc:sldMkLst>
      </pc:sldChg>
      <pc:sldChg chg="modNotes">
        <pc:chgData name="Vysaul Nyirongo" userId="dc6561df-a042-4a3d-acb6-dd094d837a78" providerId="ADAL" clId="{E44FFF22-84C1-463D-82DA-F38A462FD459}" dt="2021-11-29T14:35:10.616" v="0"/>
        <pc:sldMkLst>
          <pc:docMk/>
          <pc:sldMk cId="43983106" sldId="573"/>
        </pc:sldMkLst>
      </pc:sldChg>
      <pc:sldChg chg="modNotes">
        <pc:chgData name="Vysaul Nyirongo" userId="dc6561df-a042-4a3d-acb6-dd094d837a78" providerId="ADAL" clId="{E44FFF22-84C1-463D-82DA-F38A462FD459}" dt="2021-11-29T14:35:10.616" v="0"/>
        <pc:sldMkLst>
          <pc:docMk/>
          <pc:sldMk cId="1170208467" sldId="574"/>
        </pc:sldMkLst>
      </pc:sldChg>
      <pc:sldChg chg="modNotes">
        <pc:chgData name="Vysaul Nyirongo" userId="dc6561df-a042-4a3d-acb6-dd094d837a78" providerId="ADAL" clId="{E44FFF22-84C1-463D-82DA-F38A462FD459}" dt="2021-11-29T14:35:10.616" v="0"/>
        <pc:sldMkLst>
          <pc:docMk/>
          <pc:sldMk cId="2162061355" sldId="575"/>
        </pc:sldMkLst>
      </pc:sldChg>
      <pc:sldChg chg="modNotes">
        <pc:chgData name="Vysaul Nyirongo" userId="dc6561df-a042-4a3d-acb6-dd094d837a78" providerId="ADAL" clId="{E44FFF22-84C1-463D-82DA-F38A462FD459}" dt="2021-11-29T14:35:10.616" v="0"/>
        <pc:sldMkLst>
          <pc:docMk/>
          <pc:sldMk cId="1138002413" sldId="576"/>
        </pc:sldMkLst>
      </pc:sldChg>
      <pc:sldChg chg="modNotes">
        <pc:chgData name="Vysaul Nyirongo" userId="dc6561df-a042-4a3d-acb6-dd094d837a78" providerId="ADAL" clId="{E44FFF22-84C1-463D-82DA-F38A462FD459}" dt="2021-11-29T14:35:10.616" v="0"/>
        <pc:sldMkLst>
          <pc:docMk/>
          <pc:sldMk cId="3196011147" sldId="577"/>
        </pc:sldMkLst>
      </pc:sldChg>
      <pc:sldChg chg="modNotes">
        <pc:chgData name="Vysaul Nyirongo" userId="dc6561df-a042-4a3d-acb6-dd094d837a78" providerId="ADAL" clId="{E44FFF22-84C1-463D-82DA-F38A462FD459}" dt="2021-11-29T14:35:10.616" v="0"/>
        <pc:sldMkLst>
          <pc:docMk/>
          <pc:sldMk cId="2830901105" sldId="57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2" y="1"/>
            <a:ext cx="3169920" cy="480060"/>
          </a:xfrm>
          <a:prstGeom prst="rect">
            <a:avLst/>
          </a:prstGeom>
        </p:spPr>
        <p:txBody>
          <a:bodyPr vert="horz" lIns="93158" tIns="46579" rIns="93158" bIns="46579" rtlCol="0"/>
          <a:lstStyle>
            <a:lvl1pPr algn="l">
              <a:defRPr sz="1200"/>
            </a:lvl1pPr>
          </a:lstStyle>
          <a:p>
            <a:endParaRPr lang="it-IT"/>
          </a:p>
        </p:txBody>
      </p:sp>
      <p:sp>
        <p:nvSpPr>
          <p:cNvPr id="3" name="Segnaposto data 2"/>
          <p:cNvSpPr>
            <a:spLocks noGrp="1"/>
          </p:cNvSpPr>
          <p:nvPr>
            <p:ph type="dt" sz="quarter" idx="1"/>
          </p:nvPr>
        </p:nvSpPr>
        <p:spPr>
          <a:xfrm>
            <a:off x="4143589" y="1"/>
            <a:ext cx="3169920" cy="480060"/>
          </a:xfrm>
          <a:prstGeom prst="rect">
            <a:avLst/>
          </a:prstGeom>
        </p:spPr>
        <p:txBody>
          <a:bodyPr vert="horz" lIns="93158" tIns="46579" rIns="93158" bIns="46579" rtlCol="0"/>
          <a:lstStyle>
            <a:lvl1pPr algn="r">
              <a:defRPr sz="1200"/>
            </a:lvl1pPr>
          </a:lstStyle>
          <a:p>
            <a:fld id="{97E234F1-5CD4-4491-B051-D7AA0C744754}" type="datetimeFigureOut">
              <a:rPr lang="it-IT" smtClean="0"/>
              <a:pPr/>
              <a:t>29/11/2021</a:t>
            </a:fld>
            <a:endParaRPr lang="it-IT"/>
          </a:p>
        </p:txBody>
      </p:sp>
      <p:sp>
        <p:nvSpPr>
          <p:cNvPr id="4" name="Segnaposto piè di pagina 3"/>
          <p:cNvSpPr>
            <a:spLocks noGrp="1"/>
          </p:cNvSpPr>
          <p:nvPr>
            <p:ph type="ftr" sz="quarter" idx="2"/>
          </p:nvPr>
        </p:nvSpPr>
        <p:spPr>
          <a:xfrm>
            <a:off x="2" y="9119474"/>
            <a:ext cx="3169920" cy="480060"/>
          </a:xfrm>
          <a:prstGeom prst="rect">
            <a:avLst/>
          </a:prstGeom>
        </p:spPr>
        <p:txBody>
          <a:bodyPr vert="horz" lIns="93158" tIns="46579" rIns="93158" bIns="46579" rtlCol="0" anchor="b"/>
          <a:lstStyle>
            <a:lvl1pPr algn="l">
              <a:defRPr sz="1200"/>
            </a:lvl1pPr>
          </a:lstStyle>
          <a:p>
            <a:endParaRPr lang="it-IT"/>
          </a:p>
        </p:txBody>
      </p:sp>
      <p:sp>
        <p:nvSpPr>
          <p:cNvPr id="5" name="Segnaposto numero diapositiva 4"/>
          <p:cNvSpPr>
            <a:spLocks noGrp="1"/>
          </p:cNvSpPr>
          <p:nvPr>
            <p:ph type="sldNum" sz="quarter" idx="3"/>
          </p:nvPr>
        </p:nvSpPr>
        <p:spPr>
          <a:xfrm>
            <a:off x="4143589" y="9119474"/>
            <a:ext cx="3169920" cy="480060"/>
          </a:xfrm>
          <a:prstGeom prst="rect">
            <a:avLst/>
          </a:prstGeom>
        </p:spPr>
        <p:txBody>
          <a:bodyPr vert="horz" lIns="93158" tIns="46579" rIns="93158" bIns="46579" rtlCol="0" anchor="b"/>
          <a:lstStyle>
            <a:lvl1pPr algn="r">
              <a:defRPr sz="1200"/>
            </a:lvl1pPr>
          </a:lstStyle>
          <a:p>
            <a:fld id="{B8DE55D1-629F-49A4-9FDE-99C53E24F79F}" type="slidenum">
              <a:rPr lang="it-IT" smtClean="0"/>
              <a:pPr/>
              <a:t>‹#›</a:t>
            </a:fld>
            <a:endParaRPr lang="it-IT"/>
          </a:p>
        </p:txBody>
      </p:sp>
    </p:spTree>
    <p:extLst>
      <p:ext uri="{BB962C8B-B14F-4D97-AF65-F5344CB8AC3E}">
        <p14:creationId xmlns:p14="http://schemas.microsoft.com/office/powerpoint/2010/main" val="863334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2" y="1"/>
            <a:ext cx="3169920" cy="480060"/>
          </a:xfrm>
          <a:prstGeom prst="rect">
            <a:avLst/>
          </a:prstGeom>
        </p:spPr>
        <p:txBody>
          <a:bodyPr vert="horz" lIns="93158" tIns="46579" rIns="93158" bIns="46579" rtlCol="0"/>
          <a:lstStyle>
            <a:lvl1pPr algn="l">
              <a:defRPr sz="1200"/>
            </a:lvl1pPr>
          </a:lstStyle>
          <a:p>
            <a:endParaRPr lang="it-IT"/>
          </a:p>
        </p:txBody>
      </p:sp>
      <p:sp>
        <p:nvSpPr>
          <p:cNvPr id="3" name="Segnaposto data 2"/>
          <p:cNvSpPr>
            <a:spLocks noGrp="1"/>
          </p:cNvSpPr>
          <p:nvPr>
            <p:ph type="dt" idx="1"/>
          </p:nvPr>
        </p:nvSpPr>
        <p:spPr>
          <a:xfrm>
            <a:off x="4143589" y="1"/>
            <a:ext cx="3169920" cy="480060"/>
          </a:xfrm>
          <a:prstGeom prst="rect">
            <a:avLst/>
          </a:prstGeom>
        </p:spPr>
        <p:txBody>
          <a:bodyPr vert="horz" lIns="93158" tIns="46579" rIns="93158" bIns="46579" rtlCol="0"/>
          <a:lstStyle>
            <a:lvl1pPr algn="r">
              <a:defRPr sz="1200"/>
            </a:lvl1pPr>
          </a:lstStyle>
          <a:p>
            <a:fld id="{03675B2E-259A-455A-90BD-8AAEC99B0A21}" type="datetimeFigureOut">
              <a:rPr lang="it-IT" smtClean="0"/>
              <a:pPr/>
              <a:t>29/11/2021</a:t>
            </a:fld>
            <a:endParaRPr lang="it-IT"/>
          </a:p>
        </p:txBody>
      </p:sp>
      <p:sp>
        <p:nvSpPr>
          <p:cNvPr id="4" name="Segnaposto immagine diapositiva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3158" tIns="46579" rIns="93158" bIns="46579" rtlCol="0" anchor="ctr"/>
          <a:lstStyle/>
          <a:p>
            <a:endParaRPr lang="it-IT"/>
          </a:p>
        </p:txBody>
      </p:sp>
      <p:sp>
        <p:nvSpPr>
          <p:cNvPr id="5" name="Segnaposto note 4"/>
          <p:cNvSpPr>
            <a:spLocks noGrp="1"/>
          </p:cNvSpPr>
          <p:nvPr>
            <p:ph type="body" sz="quarter" idx="3"/>
          </p:nvPr>
        </p:nvSpPr>
        <p:spPr>
          <a:xfrm>
            <a:off x="731521" y="4560570"/>
            <a:ext cx="5852160" cy="4320540"/>
          </a:xfrm>
          <a:prstGeom prst="rect">
            <a:avLst/>
          </a:prstGeom>
        </p:spPr>
        <p:txBody>
          <a:bodyPr vert="horz" lIns="93158" tIns="46579" rIns="93158" bIns="46579"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2" y="9119474"/>
            <a:ext cx="3169920" cy="480060"/>
          </a:xfrm>
          <a:prstGeom prst="rect">
            <a:avLst/>
          </a:prstGeom>
        </p:spPr>
        <p:txBody>
          <a:bodyPr vert="horz" lIns="93158" tIns="46579" rIns="93158" bIns="46579" rtlCol="0" anchor="b"/>
          <a:lstStyle>
            <a:lvl1pPr algn="l">
              <a:defRPr sz="1200"/>
            </a:lvl1pPr>
          </a:lstStyle>
          <a:p>
            <a:endParaRPr lang="it-IT"/>
          </a:p>
        </p:txBody>
      </p:sp>
      <p:sp>
        <p:nvSpPr>
          <p:cNvPr id="7" name="Segnaposto numero diapositiva 6"/>
          <p:cNvSpPr>
            <a:spLocks noGrp="1"/>
          </p:cNvSpPr>
          <p:nvPr>
            <p:ph type="sldNum" sz="quarter" idx="5"/>
          </p:nvPr>
        </p:nvSpPr>
        <p:spPr>
          <a:xfrm>
            <a:off x="4143589" y="9119474"/>
            <a:ext cx="3169920" cy="480060"/>
          </a:xfrm>
          <a:prstGeom prst="rect">
            <a:avLst/>
          </a:prstGeom>
        </p:spPr>
        <p:txBody>
          <a:bodyPr vert="horz" lIns="93158" tIns="46579" rIns="93158" bIns="46579" rtlCol="0" anchor="b"/>
          <a:lstStyle>
            <a:lvl1pPr algn="r">
              <a:defRPr sz="1200"/>
            </a:lvl1pPr>
          </a:lstStyle>
          <a:p>
            <a:fld id="{A0CDC2D9-3DBA-4042-BDB9-A8016BB39CB7}" type="slidenum">
              <a:rPr lang="it-IT" smtClean="0"/>
              <a:pPr/>
              <a:t>‹#›</a:t>
            </a:fld>
            <a:endParaRPr lang="it-IT"/>
          </a:p>
        </p:txBody>
      </p:sp>
    </p:spTree>
    <p:extLst>
      <p:ext uri="{BB962C8B-B14F-4D97-AF65-F5344CB8AC3E}">
        <p14:creationId xmlns:p14="http://schemas.microsoft.com/office/powerpoint/2010/main" val="40031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720725"/>
            <a:ext cx="6400800" cy="360045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1</a:t>
            </a:fld>
            <a:endParaRPr lang="it-IT" dirty="0"/>
          </a:p>
        </p:txBody>
      </p:sp>
    </p:spTree>
    <p:extLst>
      <p:ext uri="{BB962C8B-B14F-4D97-AF65-F5344CB8AC3E}">
        <p14:creationId xmlns:p14="http://schemas.microsoft.com/office/powerpoint/2010/main" val="3012772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720725"/>
            <a:ext cx="6400800" cy="3600450"/>
          </a:xfrm>
        </p:spPr>
      </p:sp>
      <p:sp>
        <p:nvSpPr>
          <p:cNvPr id="3" name="Segnaposto note 2"/>
          <p:cNvSpPr>
            <a:spLocks noGrp="1"/>
          </p:cNvSpPr>
          <p:nvPr>
            <p:ph type="body" idx="1"/>
          </p:nvPr>
        </p:nvSpPr>
        <p:spPr>
          <a:xfrm>
            <a:off x="731521" y="4478024"/>
            <a:ext cx="5852160" cy="4320540"/>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10</a:t>
            </a:fld>
            <a:endParaRPr lang="it-IT"/>
          </a:p>
        </p:txBody>
      </p:sp>
    </p:spTree>
    <p:extLst>
      <p:ext uri="{BB962C8B-B14F-4D97-AF65-F5344CB8AC3E}">
        <p14:creationId xmlns:p14="http://schemas.microsoft.com/office/powerpoint/2010/main" val="3971232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720725"/>
            <a:ext cx="6400800" cy="3600450"/>
          </a:xfrm>
        </p:spPr>
      </p:sp>
      <p:sp>
        <p:nvSpPr>
          <p:cNvPr id="3" name="Segnaposto note 2"/>
          <p:cNvSpPr>
            <a:spLocks noGrp="1"/>
          </p:cNvSpPr>
          <p:nvPr>
            <p:ph type="body" idx="1"/>
          </p:nvPr>
        </p:nvSpPr>
        <p:spPr>
          <a:xfrm>
            <a:off x="731521" y="4478024"/>
            <a:ext cx="5852160" cy="4320540"/>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11</a:t>
            </a:fld>
            <a:endParaRPr lang="it-IT"/>
          </a:p>
        </p:txBody>
      </p:sp>
    </p:spTree>
    <p:extLst>
      <p:ext uri="{BB962C8B-B14F-4D97-AF65-F5344CB8AC3E}">
        <p14:creationId xmlns:p14="http://schemas.microsoft.com/office/powerpoint/2010/main" val="2231591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720725"/>
            <a:ext cx="6400800" cy="3600450"/>
          </a:xfrm>
        </p:spPr>
      </p:sp>
      <p:sp>
        <p:nvSpPr>
          <p:cNvPr id="3" name="Segnaposto note 2"/>
          <p:cNvSpPr>
            <a:spLocks noGrp="1"/>
          </p:cNvSpPr>
          <p:nvPr>
            <p:ph type="body" idx="1"/>
          </p:nvPr>
        </p:nvSpPr>
        <p:spPr>
          <a:xfrm>
            <a:off x="731521" y="4478024"/>
            <a:ext cx="5852160" cy="4320540"/>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12</a:t>
            </a:fld>
            <a:endParaRPr lang="it-IT"/>
          </a:p>
        </p:txBody>
      </p:sp>
    </p:spTree>
    <p:extLst>
      <p:ext uri="{BB962C8B-B14F-4D97-AF65-F5344CB8AC3E}">
        <p14:creationId xmlns:p14="http://schemas.microsoft.com/office/powerpoint/2010/main" val="2637764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720725"/>
            <a:ext cx="6400800" cy="3600450"/>
          </a:xfrm>
        </p:spPr>
      </p:sp>
      <p:sp>
        <p:nvSpPr>
          <p:cNvPr id="3" name="Segnaposto note 2"/>
          <p:cNvSpPr>
            <a:spLocks noGrp="1"/>
          </p:cNvSpPr>
          <p:nvPr>
            <p:ph type="body" idx="1"/>
          </p:nvPr>
        </p:nvSpPr>
        <p:spPr>
          <a:xfrm>
            <a:off x="731521" y="4478024"/>
            <a:ext cx="5852160" cy="4320540"/>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13</a:t>
            </a:fld>
            <a:endParaRPr lang="it-IT"/>
          </a:p>
        </p:txBody>
      </p:sp>
    </p:spTree>
    <p:extLst>
      <p:ext uri="{BB962C8B-B14F-4D97-AF65-F5344CB8AC3E}">
        <p14:creationId xmlns:p14="http://schemas.microsoft.com/office/powerpoint/2010/main" val="4114447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720725"/>
            <a:ext cx="6400800" cy="3600450"/>
          </a:xfrm>
        </p:spPr>
      </p:sp>
      <p:sp>
        <p:nvSpPr>
          <p:cNvPr id="3" name="Segnaposto note 2"/>
          <p:cNvSpPr>
            <a:spLocks noGrp="1"/>
          </p:cNvSpPr>
          <p:nvPr>
            <p:ph type="body" idx="1"/>
          </p:nvPr>
        </p:nvSpPr>
        <p:spPr>
          <a:xfrm>
            <a:off x="731521" y="4478024"/>
            <a:ext cx="5852160" cy="4320540"/>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14</a:t>
            </a:fld>
            <a:endParaRPr lang="it-IT"/>
          </a:p>
        </p:txBody>
      </p:sp>
    </p:spTree>
    <p:extLst>
      <p:ext uri="{BB962C8B-B14F-4D97-AF65-F5344CB8AC3E}">
        <p14:creationId xmlns:p14="http://schemas.microsoft.com/office/powerpoint/2010/main" val="2832065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720725"/>
            <a:ext cx="6400800" cy="3600450"/>
          </a:xfrm>
        </p:spPr>
      </p:sp>
      <p:sp>
        <p:nvSpPr>
          <p:cNvPr id="3" name="Segnaposto note 2"/>
          <p:cNvSpPr>
            <a:spLocks noGrp="1"/>
          </p:cNvSpPr>
          <p:nvPr>
            <p:ph type="body" idx="1"/>
          </p:nvPr>
        </p:nvSpPr>
        <p:spPr>
          <a:xfrm>
            <a:off x="731521" y="4478024"/>
            <a:ext cx="5852160" cy="4320540"/>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15</a:t>
            </a:fld>
            <a:endParaRPr lang="it-IT"/>
          </a:p>
        </p:txBody>
      </p:sp>
    </p:spTree>
    <p:extLst>
      <p:ext uri="{BB962C8B-B14F-4D97-AF65-F5344CB8AC3E}">
        <p14:creationId xmlns:p14="http://schemas.microsoft.com/office/powerpoint/2010/main" val="1330074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720725"/>
            <a:ext cx="6400800" cy="3600450"/>
          </a:xfrm>
        </p:spPr>
      </p:sp>
      <p:sp>
        <p:nvSpPr>
          <p:cNvPr id="3" name="Segnaposto note 2"/>
          <p:cNvSpPr>
            <a:spLocks noGrp="1"/>
          </p:cNvSpPr>
          <p:nvPr>
            <p:ph type="body" idx="1"/>
          </p:nvPr>
        </p:nvSpPr>
        <p:spPr>
          <a:xfrm>
            <a:off x="731521" y="4478024"/>
            <a:ext cx="5852160" cy="4320540"/>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16</a:t>
            </a:fld>
            <a:endParaRPr lang="it-IT"/>
          </a:p>
        </p:txBody>
      </p:sp>
    </p:spTree>
    <p:extLst>
      <p:ext uri="{BB962C8B-B14F-4D97-AF65-F5344CB8AC3E}">
        <p14:creationId xmlns:p14="http://schemas.microsoft.com/office/powerpoint/2010/main" val="435327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720725"/>
            <a:ext cx="6400800" cy="3600450"/>
          </a:xfrm>
        </p:spPr>
      </p:sp>
      <p:sp>
        <p:nvSpPr>
          <p:cNvPr id="3" name="Segnaposto note 2"/>
          <p:cNvSpPr>
            <a:spLocks noGrp="1"/>
          </p:cNvSpPr>
          <p:nvPr>
            <p:ph type="body" idx="1"/>
          </p:nvPr>
        </p:nvSpPr>
        <p:spPr>
          <a:xfrm>
            <a:off x="731521" y="4478024"/>
            <a:ext cx="5852160" cy="4320540"/>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17</a:t>
            </a:fld>
            <a:endParaRPr lang="it-IT"/>
          </a:p>
        </p:txBody>
      </p:sp>
    </p:spTree>
    <p:extLst>
      <p:ext uri="{BB962C8B-B14F-4D97-AF65-F5344CB8AC3E}">
        <p14:creationId xmlns:p14="http://schemas.microsoft.com/office/powerpoint/2010/main" val="4160138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720725"/>
            <a:ext cx="6400800" cy="3600450"/>
          </a:xfrm>
        </p:spPr>
      </p:sp>
      <p:sp>
        <p:nvSpPr>
          <p:cNvPr id="3" name="Segnaposto note 2"/>
          <p:cNvSpPr>
            <a:spLocks noGrp="1"/>
          </p:cNvSpPr>
          <p:nvPr>
            <p:ph type="body" idx="1"/>
          </p:nvPr>
        </p:nvSpPr>
        <p:spPr>
          <a:xfrm>
            <a:off x="731521" y="4478024"/>
            <a:ext cx="5852160" cy="4320540"/>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18</a:t>
            </a:fld>
            <a:endParaRPr lang="it-IT"/>
          </a:p>
        </p:txBody>
      </p:sp>
    </p:spTree>
    <p:extLst>
      <p:ext uri="{BB962C8B-B14F-4D97-AF65-F5344CB8AC3E}">
        <p14:creationId xmlns:p14="http://schemas.microsoft.com/office/powerpoint/2010/main" val="3587142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720725"/>
            <a:ext cx="6400800" cy="3600450"/>
          </a:xfrm>
        </p:spPr>
      </p:sp>
      <p:sp>
        <p:nvSpPr>
          <p:cNvPr id="3" name="Segnaposto note 2"/>
          <p:cNvSpPr>
            <a:spLocks noGrp="1"/>
          </p:cNvSpPr>
          <p:nvPr>
            <p:ph type="body" idx="1"/>
          </p:nvPr>
        </p:nvSpPr>
        <p:spPr>
          <a:xfrm>
            <a:off x="731521" y="4478024"/>
            <a:ext cx="5852160" cy="4320540"/>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19</a:t>
            </a:fld>
            <a:endParaRPr lang="it-IT"/>
          </a:p>
        </p:txBody>
      </p:sp>
    </p:spTree>
    <p:extLst>
      <p:ext uri="{BB962C8B-B14F-4D97-AF65-F5344CB8AC3E}">
        <p14:creationId xmlns:p14="http://schemas.microsoft.com/office/powerpoint/2010/main" val="3853894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720725"/>
            <a:ext cx="6400800" cy="3600450"/>
          </a:xfrm>
        </p:spPr>
      </p:sp>
      <p:sp>
        <p:nvSpPr>
          <p:cNvPr id="3" name="Segnaposto note 2"/>
          <p:cNvSpPr>
            <a:spLocks noGrp="1"/>
          </p:cNvSpPr>
          <p:nvPr>
            <p:ph type="body" idx="1"/>
          </p:nvPr>
        </p:nvSpPr>
        <p:spPr>
          <a:xfrm>
            <a:off x="731521" y="4478024"/>
            <a:ext cx="5852160" cy="4320540"/>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2</a:t>
            </a:fld>
            <a:endParaRPr lang="it-IT"/>
          </a:p>
        </p:txBody>
      </p:sp>
    </p:spTree>
    <p:extLst>
      <p:ext uri="{BB962C8B-B14F-4D97-AF65-F5344CB8AC3E}">
        <p14:creationId xmlns:p14="http://schemas.microsoft.com/office/powerpoint/2010/main" val="4160138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720725"/>
            <a:ext cx="6400800" cy="3600450"/>
          </a:xfrm>
        </p:spPr>
      </p:sp>
      <p:sp>
        <p:nvSpPr>
          <p:cNvPr id="3" name="Segnaposto note 2"/>
          <p:cNvSpPr>
            <a:spLocks noGrp="1"/>
          </p:cNvSpPr>
          <p:nvPr>
            <p:ph type="body" idx="1"/>
          </p:nvPr>
        </p:nvSpPr>
        <p:spPr>
          <a:xfrm>
            <a:off x="731521" y="4478024"/>
            <a:ext cx="5852160" cy="4320540"/>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20</a:t>
            </a:fld>
            <a:endParaRPr lang="it-IT"/>
          </a:p>
        </p:txBody>
      </p:sp>
    </p:spTree>
    <p:extLst>
      <p:ext uri="{BB962C8B-B14F-4D97-AF65-F5344CB8AC3E}">
        <p14:creationId xmlns:p14="http://schemas.microsoft.com/office/powerpoint/2010/main" val="2523010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720725"/>
            <a:ext cx="6400800" cy="3600450"/>
          </a:xfrm>
        </p:spPr>
      </p:sp>
      <p:sp>
        <p:nvSpPr>
          <p:cNvPr id="3" name="Segnaposto note 2"/>
          <p:cNvSpPr>
            <a:spLocks noGrp="1"/>
          </p:cNvSpPr>
          <p:nvPr>
            <p:ph type="body" idx="1"/>
          </p:nvPr>
        </p:nvSpPr>
        <p:spPr>
          <a:xfrm>
            <a:off x="731521" y="4478024"/>
            <a:ext cx="5852160" cy="4320540"/>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21</a:t>
            </a:fld>
            <a:endParaRPr lang="it-IT"/>
          </a:p>
        </p:txBody>
      </p:sp>
    </p:spTree>
    <p:extLst>
      <p:ext uri="{BB962C8B-B14F-4D97-AF65-F5344CB8AC3E}">
        <p14:creationId xmlns:p14="http://schemas.microsoft.com/office/powerpoint/2010/main" val="1704628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720725"/>
            <a:ext cx="6400800" cy="3600450"/>
          </a:xfrm>
        </p:spPr>
      </p:sp>
      <p:sp>
        <p:nvSpPr>
          <p:cNvPr id="3" name="Segnaposto note 2"/>
          <p:cNvSpPr>
            <a:spLocks noGrp="1"/>
          </p:cNvSpPr>
          <p:nvPr>
            <p:ph type="body" idx="1"/>
          </p:nvPr>
        </p:nvSpPr>
        <p:spPr>
          <a:xfrm>
            <a:off x="731521" y="4478024"/>
            <a:ext cx="5852160" cy="4320540"/>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22</a:t>
            </a:fld>
            <a:endParaRPr lang="it-IT"/>
          </a:p>
        </p:txBody>
      </p:sp>
    </p:spTree>
    <p:extLst>
      <p:ext uri="{BB962C8B-B14F-4D97-AF65-F5344CB8AC3E}">
        <p14:creationId xmlns:p14="http://schemas.microsoft.com/office/powerpoint/2010/main" val="1738530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720725"/>
            <a:ext cx="6400800" cy="3600450"/>
          </a:xfrm>
        </p:spPr>
      </p:sp>
      <p:sp>
        <p:nvSpPr>
          <p:cNvPr id="3" name="Segnaposto note 2"/>
          <p:cNvSpPr>
            <a:spLocks noGrp="1"/>
          </p:cNvSpPr>
          <p:nvPr>
            <p:ph type="body" idx="1"/>
          </p:nvPr>
        </p:nvSpPr>
        <p:spPr>
          <a:xfrm>
            <a:off x="731521" y="4478024"/>
            <a:ext cx="5852160" cy="4320540"/>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23</a:t>
            </a:fld>
            <a:endParaRPr lang="it-IT"/>
          </a:p>
        </p:txBody>
      </p:sp>
    </p:spTree>
    <p:extLst>
      <p:ext uri="{BB962C8B-B14F-4D97-AF65-F5344CB8AC3E}">
        <p14:creationId xmlns:p14="http://schemas.microsoft.com/office/powerpoint/2010/main" val="2455515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720725"/>
            <a:ext cx="6400800" cy="3600450"/>
          </a:xfrm>
        </p:spPr>
      </p:sp>
      <p:sp>
        <p:nvSpPr>
          <p:cNvPr id="3" name="Segnaposto note 2"/>
          <p:cNvSpPr>
            <a:spLocks noGrp="1"/>
          </p:cNvSpPr>
          <p:nvPr>
            <p:ph type="body" idx="1"/>
          </p:nvPr>
        </p:nvSpPr>
        <p:spPr>
          <a:xfrm>
            <a:off x="731521" y="4478024"/>
            <a:ext cx="5852160" cy="4320540"/>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24</a:t>
            </a:fld>
            <a:endParaRPr lang="it-IT"/>
          </a:p>
        </p:txBody>
      </p:sp>
    </p:spTree>
    <p:extLst>
      <p:ext uri="{BB962C8B-B14F-4D97-AF65-F5344CB8AC3E}">
        <p14:creationId xmlns:p14="http://schemas.microsoft.com/office/powerpoint/2010/main" val="1797530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720725"/>
            <a:ext cx="6400800" cy="3600450"/>
          </a:xfrm>
        </p:spPr>
      </p:sp>
      <p:sp>
        <p:nvSpPr>
          <p:cNvPr id="3" name="Segnaposto note 2"/>
          <p:cNvSpPr>
            <a:spLocks noGrp="1"/>
          </p:cNvSpPr>
          <p:nvPr>
            <p:ph type="body" idx="1"/>
          </p:nvPr>
        </p:nvSpPr>
        <p:spPr>
          <a:xfrm>
            <a:off x="731521" y="4478024"/>
            <a:ext cx="5852160" cy="4320540"/>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25</a:t>
            </a:fld>
            <a:endParaRPr lang="it-IT"/>
          </a:p>
        </p:txBody>
      </p:sp>
    </p:spTree>
    <p:extLst>
      <p:ext uri="{BB962C8B-B14F-4D97-AF65-F5344CB8AC3E}">
        <p14:creationId xmlns:p14="http://schemas.microsoft.com/office/powerpoint/2010/main" val="24235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720725"/>
            <a:ext cx="6400800" cy="3600450"/>
          </a:xfrm>
        </p:spPr>
      </p:sp>
      <p:sp>
        <p:nvSpPr>
          <p:cNvPr id="3" name="Segnaposto note 2"/>
          <p:cNvSpPr>
            <a:spLocks noGrp="1"/>
          </p:cNvSpPr>
          <p:nvPr>
            <p:ph type="body" idx="1"/>
          </p:nvPr>
        </p:nvSpPr>
        <p:spPr>
          <a:xfrm>
            <a:off x="731521" y="4478024"/>
            <a:ext cx="5852160" cy="4320540"/>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26</a:t>
            </a:fld>
            <a:endParaRPr lang="it-IT"/>
          </a:p>
        </p:txBody>
      </p:sp>
    </p:spTree>
    <p:extLst>
      <p:ext uri="{BB962C8B-B14F-4D97-AF65-F5344CB8AC3E}">
        <p14:creationId xmlns:p14="http://schemas.microsoft.com/office/powerpoint/2010/main" val="1746207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720725"/>
            <a:ext cx="6400800" cy="3600450"/>
          </a:xfrm>
        </p:spPr>
      </p:sp>
      <p:sp>
        <p:nvSpPr>
          <p:cNvPr id="3" name="Segnaposto note 2"/>
          <p:cNvSpPr>
            <a:spLocks noGrp="1"/>
          </p:cNvSpPr>
          <p:nvPr>
            <p:ph type="body" idx="1"/>
          </p:nvPr>
        </p:nvSpPr>
        <p:spPr>
          <a:xfrm>
            <a:off x="731521" y="4478024"/>
            <a:ext cx="5852160" cy="4320540"/>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27</a:t>
            </a:fld>
            <a:endParaRPr lang="it-IT"/>
          </a:p>
        </p:txBody>
      </p:sp>
    </p:spTree>
    <p:extLst>
      <p:ext uri="{BB962C8B-B14F-4D97-AF65-F5344CB8AC3E}">
        <p14:creationId xmlns:p14="http://schemas.microsoft.com/office/powerpoint/2010/main" val="2661975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720725"/>
            <a:ext cx="6400800" cy="3600450"/>
          </a:xfrm>
        </p:spPr>
      </p:sp>
      <p:sp>
        <p:nvSpPr>
          <p:cNvPr id="3" name="Segnaposto note 2"/>
          <p:cNvSpPr>
            <a:spLocks noGrp="1"/>
          </p:cNvSpPr>
          <p:nvPr>
            <p:ph type="body" idx="1"/>
          </p:nvPr>
        </p:nvSpPr>
        <p:spPr>
          <a:xfrm>
            <a:off x="731521" y="4478024"/>
            <a:ext cx="5852160" cy="4320540"/>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28</a:t>
            </a:fld>
            <a:endParaRPr lang="it-IT"/>
          </a:p>
        </p:txBody>
      </p:sp>
    </p:spTree>
    <p:extLst>
      <p:ext uri="{BB962C8B-B14F-4D97-AF65-F5344CB8AC3E}">
        <p14:creationId xmlns:p14="http://schemas.microsoft.com/office/powerpoint/2010/main" val="2347136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720725"/>
            <a:ext cx="6400800" cy="3600450"/>
          </a:xfrm>
        </p:spPr>
      </p:sp>
      <p:sp>
        <p:nvSpPr>
          <p:cNvPr id="3" name="Segnaposto note 2"/>
          <p:cNvSpPr>
            <a:spLocks noGrp="1"/>
          </p:cNvSpPr>
          <p:nvPr>
            <p:ph type="body" idx="1"/>
          </p:nvPr>
        </p:nvSpPr>
        <p:spPr>
          <a:xfrm>
            <a:off x="731521" y="4478024"/>
            <a:ext cx="5852160" cy="4320540"/>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29</a:t>
            </a:fld>
            <a:endParaRPr lang="it-IT"/>
          </a:p>
        </p:txBody>
      </p:sp>
    </p:spTree>
    <p:extLst>
      <p:ext uri="{BB962C8B-B14F-4D97-AF65-F5344CB8AC3E}">
        <p14:creationId xmlns:p14="http://schemas.microsoft.com/office/powerpoint/2010/main" val="29186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720725"/>
            <a:ext cx="6400800" cy="3600450"/>
          </a:xfrm>
        </p:spPr>
      </p:sp>
      <p:sp>
        <p:nvSpPr>
          <p:cNvPr id="3" name="Segnaposto note 2"/>
          <p:cNvSpPr>
            <a:spLocks noGrp="1"/>
          </p:cNvSpPr>
          <p:nvPr>
            <p:ph type="body" idx="1"/>
          </p:nvPr>
        </p:nvSpPr>
        <p:spPr>
          <a:xfrm>
            <a:off x="731521" y="4478024"/>
            <a:ext cx="5852160" cy="4320540"/>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3</a:t>
            </a:fld>
            <a:endParaRPr lang="it-IT"/>
          </a:p>
        </p:txBody>
      </p:sp>
    </p:spTree>
    <p:extLst>
      <p:ext uri="{BB962C8B-B14F-4D97-AF65-F5344CB8AC3E}">
        <p14:creationId xmlns:p14="http://schemas.microsoft.com/office/powerpoint/2010/main" val="4018330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720725"/>
            <a:ext cx="6400800" cy="3600450"/>
          </a:xfrm>
        </p:spPr>
      </p:sp>
      <p:sp>
        <p:nvSpPr>
          <p:cNvPr id="3" name="Segnaposto note 2"/>
          <p:cNvSpPr>
            <a:spLocks noGrp="1"/>
          </p:cNvSpPr>
          <p:nvPr>
            <p:ph type="body" idx="1"/>
          </p:nvPr>
        </p:nvSpPr>
        <p:spPr>
          <a:xfrm>
            <a:off x="731521" y="4478024"/>
            <a:ext cx="5852160" cy="4320540"/>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30</a:t>
            </a:fld>
            <a:endParaRPr lang="it-IT"/>
          </a:p>
        </p:txBody>
      </p:sp>
    </p:spTree>
    <p:extLst>
      <p:ext uri="{BB962C8B-B14F-4D97-AF65-F5344CB8AC3E}">
        <p14:creationId xmlns:p14="http://schemas.microsoft.com/office/powerpoint/2010/main" val="1170970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720725"/>
            <a:ext cx="6400800" cy="3600450"/>
          </a:xfrm>
        </p:spPr>
      </p:sp>
      <p:sp>
        <p:nvSpPr>
          <p:cNvPr id="3" name="Segnaposto note 2"/>
          <p:cNvSpPr>
            <a:spLocks noGrp="1"/>
          </p:cNvSpPr>
          <p:nvPr>
            <p:ph type="body" idx="1"/>
          </p:nvPr>
        </p:nvSpPr>
        <p:spPr>
          <a:xfrm>
            <a:off x="731521" y="4478024"/>
            <a:ext cx="5852160" cy="4320540"/>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4</a:t>
            </a:fld>
            <a:endParaRPr lang="it-IT"/>
          </a:p>
        </p:txBody>
      </p:sp>
    </p:spTree>
    <p:extLst>
      <p:ext uri="{BB962C8B-B14F-4D97-AF65-F5344CB8AC3E}">
        <p14:creationId xmlns:p14="http://schemas.microsoft.com/office/powerpoint/2010/main" val="117974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720725"/>
            <a:ext cx="6400800" cy="3600450"/>
          </a:xfrm>
        </p:spPr>
      </p:sp>
      <p:sp>
        <p:nvSpPr>
          <p:cNvPr id="3" name="Segnaposto note 2"/>
          <p:cNvSpPr>
            <a:spLocks noGrp="1"/>
          </p:cNvSpPr>
          <p:nvPr>
            <p:ph type="body" idx="1"/>
          </p:nvPr>
        </p:nvSpPr>
        <p:spPr>
          <a:xfrm>
            <a:off x="731521" y="4478024"/>
            <a:ext cx="5852160" cy="4320540"/>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5</a:t>
            </a:fld>
            <a:endParaRPr lang="it-IT"/>
          </a:p>
        </p:txBody>
      </p:sp>
    </p:spTree>
    <p:extLst>
      <p:ext uri="{BB962C8B-B14F-4D97-AF65-F5344CB8AC3E}">
        <p14:creationId xmlns:p14="http://schemas.microsoft.com/office/powerpoint/2010/main" val="2000467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720725"/>
            <a:ext cx="6400800" cy="3600450"/>
          </a:xfrm>
        </p:spPr>
      </p:sp>
      <p:sp>
        <p:nvSpPr>
          <p:cNvPr id="3" name="Segnaposto note 2"/>
          <p:cNvSpPr>
            <a:spLocks noGrp="1"/>
          </p:cNvSpPr>
          <p:nvPr>
            <p:ph type="body" idx="1"/>
          </p:nvPr>
        </p:nvSpPr>
        <p:spPr>
          <a:xfrm>
            <a:off x="731521" y="4478024"/>
            <a:ext cx="5852160" cy="4320540"/>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6</a:t>
            </a:fld>
            <a:endParaRPr lang="it-IT"/>
          </a:p>
        </p:txBody>
      </p:sp>
    </p:spTree>
    <p:extLst>
      <p:ext uri="{BB962C8B-B14F-4D97-AF65-F5344CB8AC3E}">
        <p14:creationId xmlns:p14="http://schemas.microsoft.com/office/powerpoint/2010/main" val="2970049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720725"/>
            <a:ext cx="6400800" cy="3600450"/>
          </a:xfrm>
        </p:spPr>
      </p:sp>
      <p:sp>
        <p:nvSpPr>
          <p:cNvPr id="3" name="Segnaposto note 2"/>
          <p:cNvSpPr>
            <a:spLocks noGrp="1"/>
          </p:cNvSpPr>
          <p:nvPr>
            <p:ph type="body" idx="1"/>
          </p:nvPr>
        </p:nvSpPr>
        <p:spPr>
          <a:xfrm>
            <a:off x="731521" y="4478024"/>
            <a:ext cx="5852160" cy="4320540"/>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7</a:t>
            </a:fld>
            <a:endParaRPr lang="it-IT"/>
          </a:p>
        </p:txBody>
      </p:sp>
    </p:spTree>
    <p:extLst>
      <p:ext uri="{BB962C8B-B14F-4D97-AF65-F5344CB8AC3E}">
        <p14:creationId xmlns:p14="http://schemas.microsoft.com/office/powerpoint/2010/main" val="961461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720725"/>
            <a:ext cx="6400800" cy="3600450"/>
          </a:xfrm>
        </p:spPr>
      </p:sp>
      <p:sp>
        <p:nvSpPr>
          <p:cNvPr id="3" name="Segnaposto note 2"/>
          <p:cNvSpPr>
            <a:spLocks noGrp="1"/>
          </p:cNvSpPr>
          <p:nvPr>
            <p:ph type="body" idx="1"/>
          </p:nvPr>
        </p:nvSpPr>
        <p:spPr>
          <a:xfrm>
            <a:off x="731521" y="4478024"/>
            <a:ext cx="5852160" cy="4320540"/>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8</a:t>
            </a:fld>
            <a:endParaRPr lang="it-IT"/>
          </a:p>
        </p:txBody>
      </p:sp>
    </p:spTree>
    <p:extLst>
      <p:ext uri="{BB962C8B-B14F-4D97-AF65-F5344CB8AC3E}">
        <p14:creationId xmlns:p14="http://schemas.microsoft.com/office/powerpoint/2010/main" val="1943859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457200" y="720725"/>
            <a:ext cx="6400800" cy="3600450"/>
          </a:xfrm>
        </p:spPr>
      </p:sp>
      <p:sp>
        <p:nvSpPr>
          <p:cNvPr id="3" name="Segnaposto note 2"/>
          <p:cNvSpPr>
            <a:spLocks noGrp="1"/>
          </p:cNvSpPr>
          <p:nvPr>
            <p:ph type="body" idx="1"/>
          </p:nvPr>
        </p:nvSpPr>
        <p:spPr>
          <a:xfrm>
            <a:off x="731521" y="4478024"/>
            <a:ext cx="5852160" cy="4320540"/>
          </a:xfrm>
        </p:spPr>
        <p:txBody>
          <a:bodyPr>
            <a:noAutofit/>
          </a:bodyPr>
          <a:lstStyle/>
          <a:p>
            <a:endParaRPr lang="en-GB" dirty="0"/>
          </a:p>
        </p:txBody>
      </p:sp>
      <p:sp>
        <p:nvSpPr>
          <p:cNvPr id="4" name="Segnaposto numero diapositiva 3"/>
          <p:cNvSpPr>
            <a:spLocks noGrp="1"/>
          </p:cNvSpPr>
          <p:nvPr>
            <p:ph type="sldNum" sz="quarter" idx="10"/>
          </p:nvPr>
        </p:nvSpPr>
        <p:spPr/>
        <p:txBody>
          <a:bodyPr/>
          <a:lstStyle/>
          <a:p>
            <a:fld id="{A0CDC2D9-3DBA-4042-BDB9-A8016BB39CB7}" type="slidenum">
              <a:rPr lang="it-IT" smtClean="0"/>
              <a:pPr/>
              <a:t>9</a:t>
            </a:fld>
            <a:endParaRPr lang="it-IT"/>
          </a:p>
        </p:txBody>
      </p:sp>
    </p:spTree>
    <p:extLst>
      <p:ext uri="{BB962C8B-B14F-4D97-AF65-F5344CB8AC3E}">
        <p14:creationId xmlns:p14="http://schemas.microsoft.com/office/powerpoint/2010/main" val="731364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33"/>
            <a:ext cx="7772400" cy="1102519"/>
          </a:xfrm>
        </p:spPr>
        <p:txBody>
          <a:bodyPr/>
          <a:lstStyle/>
          <a:p>
            <a:r>
              <a:rPr lang="it-IT"/>
              <a:t>Fare clic per modificare stile</a:t>
            </a:r>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81" indent="0" algn="ctr">
              <a:buNone/>
              <a:defRPr>
                <a:solidFill>
                  <a:schemeClr val="tx1">
                    <a:tint val="75000"/>
                  </a:schemeClr>
                </a:solidFill>
              </a:defRPr>
            </a:lvl2pPr>
            <a:lvl3pPr marL="913981" indent="0" algn="ctr">
              <a:buNone/>
              <a:defRPr>
                <a:solidFill>
                  <a:schemeClr val="tx1">
                    <a:tint val="75000"/>
                  </a:schemeClr>
                </a:solidFill>
              </a:defRPr>
            </a:lvl3pPr>
            <a:lvl4pPr marL="1370969" indent="0" algn="ctr">
              <a:buNone/>
              <a:defRPr>
                <a:solidFill>
                  <a:schemeClr val="tx1">
                    <a:tint val="75000"/>
                  </a:schemeClr>
                </a:solidFill>
              </a:defRPr>
            </a:lvl4pPr>
            <a:lvl5pPr marL="1827964" indent="0" algn="ctr">
              <a:buNone/>
              <a:defRPr>
                <a:solidFill>
                  <a:schemeClr val="tx1">
                    <a:tint val="75000"/>
                  </a:schemeClr>
                </a:solidFill>
              </a:defRPr>
            </a:lvl5pPr>
            <a:lvl6pPr marL="2284945" indent="0" algn="ctr">
              <a:buNone/>
              <a:defRPr>
                <a:solidFill>
                  <a:schemeClr val="tx1">
                    <a:tint val="75000"/>
                  </a:schemeClr>
                </a:solidFill>
              </a:defRPr>
            </a:lvl6pPr>
            <a:lvl7pPr marL="2741943" indent="0" algn="ctr">
              <a:buNone/>
              <a:defRPr>
                <a:solidFill>
                  <a:schemeClr val="tx1">
                    <a:tint val="75000"/>
                  </a:schemeClr>
                </a:solidFill>
              </a:defRPr>
            </a:lvl7pPr>
            <a:lvl8pPr marL="3198933" indent="0" algn="ctr">
              <a:buNone/>
              <a:defRPr>
                <a:solidFill>
                  <a:schemeClr val="tx1">
                    <a:tint val="75000"/>
                  </a:schemeClr>
                </a:solidFill>
              </a:defRPr>
            </a:lvl8pPr>
            <a:lvl9pPr marL="3655928"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0CF75CD-D97A-42E3-A261-F6AF80EA1DCD}" type="datetime1">
              <a:rPr lang="it-IT" smtClean="0"/>
              <a:t>29/11/2021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555E64-09E7-E944-8DB2-BD243D665CB3}" type="slidenum">
              <a:rPr lang="it-IT" smtClean="0"/>
              <a:pPr/>
              <a:t>‹#›</a:t>
            </a:fld>
            <a:endParaRPr lang="it-IT"/>
          </a:p>
        </p:txBody>
      </p:sp>
    </p:spTree>
    <p:extLst>
      <p:ext uri="{BB962C8B-B14F-4D97-AF65-F5344CB8AC3E}">
        <p14:creationId xmlns:p14="http://schemas.microsoft.com/office/powerpoint/2010/main" val="84602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34A3332-2590-4AB6-A2A4-267ACA49E8F6}" type="datetime1">
              <a:rPr lang="it-IT" smtClean="0"/>
              <a:t>29/11/2021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555E64-09E7-E944-8DB2-BD243D665CB3}" type="slidenum">
              <a:rPr lang="it-IT" smtClean="0"/>
              <a:pPr/>
              <a:t>‹#›</a:t>
            </a:fld>
            <a:endParaRPr lang="it-IT"/>
          </a:p>
        </p:txBody>
      </p:sp>
    </p:spTree>
    <p:extLst>
      <p:ext uri="{BB962C8B-B14F-4D97-AF65-F5344CB8AC3E}">
        <p14:creationId xmlns:p14="http://schemas.microsoft.com/office/powerpoint/2010/main" val="44106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05982"/>
            <a:ext cx="2057400" cy="4388644"/>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05982"/>
            <a:ext cx="6019800" cy="438864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4108BEB-58C6-41C9-A476-75C9D3D8F8A1}" type="datetime1">
              <a:rPr lang="it-IT" smtClean="0"/>
              <a:t>29/11/2021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555E64-09E7-E944-8DB2-BD243D665CB3}" type="slidenum">
              <a:rPr lang="it-IT" smtClean="0"/>
              <a:pPr/>
              <a:t>‹#›</a:t>
            </a:fld>
            <a:endParaRPr lang="it-IT"/>
          </a:p>
        </p:txBody>
      </p:sp>
    </p:spTree>
    <p:extLst>
      <p:ext uri="{BB962C8B-B14F-4D97-AF65-F5344CB8AC3E}">
        <p14:creationId xmlns:p14="http://schemas.microsoft.com/office/powerpoint/2010/main" val="23779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3FAF934-1F2E-4757-894E-F700EFA038F3}" type="datetime1">
              <a:rPr lang="it-IT" smtClean="0"/>
              <a:t>29/11/2021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555E64-09E7-E944-8DB2-BD243D665CB3}" type="slidenum">
              <a:rPr lang="it-IT" smtClean="0"/>
              <a:pPr/>
              <a:t>‹#›</a:t>
            </a:fld>
            <a:endParaRPr lang="it-IT"/>
          </a:p>
        </p:txBody>
      </p:sp>
    </p:spTree>
    <p:extLst>
      <p:ext uri="{BB962C8B-B14F-4D97-AF65-F5344CB8AC3E}">
        <p14:creationId xmlns:p14="http://schemas.microsoft.com/office/powerpoint/2010/main" val="36348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8"/>
            <a:ext cx="7772400" cy="1021556"/>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81" indent="0">
              <a:buNone/>
              <a:defRPr sz="1900">
                <a:solidFill>
                  <a:schemeClr val="tx1">
                    <a:tint val="75000"/>
                  </a:schemeClr>
                </a:solidFill>
              </a:defRPr>
            </a:lvl2pPr>
            <a:lvl3pPr marL="913981" indent="0">
              <a:buNone/>
              <a:defRPr sz="1600">
                <a:solidFill>
                  <a:schemeClr val="tx1">
                    <a:tint val="75000"/>
                  </a:schemeClr>
                </a:solidFill>
              </a:defRPr>
            </a:lvl3pPr>
            <a:lvl4pPr marL="1370969" indent="0">
              <a:buNone/>
              <a:defRPr sz="1500">
                <a:solidFill>
                  <a:schemeClr val="tx1">
                    <a:tint val="75000"/>
                  </a:schemeClr>
                </a:solidFill>
              </a:defRPr>
            </a:lvl4pPr>
            <a:lvl5pPr marL="1827964" indent="0">
              <a:buNone/>
              <a:defRPr sz="1500">
                <a:solidFill>
                  <a:schemeClr val="tx1">
                    <a:tint val="75000"/>
                  </a:schemeClr>
                </a:solidFill>
              </a:defRPr>
            </a:lvl5pPr>
            <a:lvl6pPr marL="2284945" indent="0">
              <a:buNone/>
              <a:defRPr sz="1500">
                <a:solidFill>
                  <a:schemeClr val="tx1">
                    <a:tint val="75000"/>
                  </a:schemeClr>
                </a:solidFill>
              </a:defRPr>
            </a:lvl6pPr>
            <a:lvl7pPr marL="2741943" indent="0">
              <a:buNone/>
              <a:defRPr sz="1500">
                <a:solidFill>
                  <a:schemeClr val="tx1">
                    <a:tint val="75000"/>
                  </a:schemeClr>
                </a:solidFill>
              </a:defRPr>
            </a:lvl7pPr>
            <a:lvl8pPr marL="3198933" indent="0">
              <a:buNone/>
              <a:defRPr sz="1500">
                <a:solidFill>
                  <a:schemeClr val="tx1">
                    <a:tint val="75000"/>
                  </a:schemeClr>
                </a:solidFill>
              </a:defRPr>
            </a:lvl8pPr>
            <a:lvl9pPr marL="3655928" indent="0">
              <a:buNone/>
              <a:defRPr sz="15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F46BF040-A7BC-45C8-B5D2-3669F4F8F866}" type="datetime1">
              <a:rPr lang="it-IT" smtClean="0"/>
              <a:t>29/11/2021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8555E64-09E7-E944-8DB2-BD243D665CB3}" type="slidenum">
              <a:rPr lang="it-IT" smtClean="0"/>
              <a:pPr/>
              <a:t>‹#›</a:t>
            </a:fld>
            <a:endParaRPr lang="it-IT"/>
          </a:p>
        </p:txBody>
      </p:sp>
    </p:spTree>
    <p:extLst>
      <p:ext uri="{BB962C8B-B14F-4D97-AF65-F5344CB8AC3E}">
        <p14:creationId xmlns:p14="http://schemas.microsoft.com/office/powerpoint/2010/main" val="168563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200153"/>
            <a:ext cx="4038600" cy="3394472"/>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200153"/>
            <a:ext cx="4038600" cy="3394472"/>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CE511B89-622F-49F4-B6E0-9C1974EC759C}" type="datetime1">
              <a:rPr lang="it-IT" smtClean="0"/>
              <a:t>29/11/2021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8555E64-09E7-E944-8DB2-BD243D665CB3}" type="slidenum">
              <a:rPr lang="it-IT" smtClean="0"/>
              <a:pPr/>
              <a:t>‹#›</a:t>
            </a:fld>
            <a:endParaRPr lang="it-IT"/>
          </a:p>
        </p:txBody>
      </p:sp>
    </p:spTree>
    <p:extLst>
      <p:ext uri="{BB962C8B-B14F-4D97-AF65-F5344CB8AC3E}">
        <p14:creationId xmlns:p14="http://schemas.microsoft.com/office/powerpoint/2010/main" val="128360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151337"/>
            <a:ext cx="4040188" cy="479822"/>
          </a:xfrm>
        </p:spPr>
        <p:txBody>
          <a:bodyPr anchor="b"/>
          <a:lstStyle>
            <a:lvl1pPr marL="0" indent="0">
              <a:buNone/>
              <a:defRPr sz="2400" b="1"/>
            </a:lvl1pPr>
            <a:lvl2pPr marL="456981" indent="0">
              <a:buNone/>
              <a:defRPr sz="2000" b="1"/>
            </a:lvl2pPr>
            <a:lvl3pPr marL="913981" indent="0">
              <a:buNone/>
              <a:defRPr sz="1900" b="1"/>
            </a:lvl3pPr>
            <a:lvl4pPr marL="1370969" indent="0">
              <a:buNone/>
              <a:defRPr sz="1600" b="1"/>
            </a:lvl4pPr>
            <a:lvl5pPr marL="1827964" indent="0">
              <a:buNone/>
              <a:defRPr sz="1600" b="1"/>
            </a:lvl5pPr>
            <a:lvl6pPr marL="2284945" indent="0">
              <a:buNone/>
              <a:defRPr sz="1600" b="1"/>
            </a:lvl6pPr>
            <a:lvl7pPr marL="2741943" indent="0">
              <a:buNone/>
              <a:defRPr sz="1600" b="1"/>
            </a:lvl7pPr>
            <a:lvl8pPr marL="3198933" indent="0">
              <a:buNone/>
              <a:defRPr sz="1600" b="1"/>
            </a:lvl8pPr>
            <a:lvl9pPr marL="3655928"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6" y="1151337"/>
            <a:ext cx="4041775" cy="479822"/>
          </a:xfrm>
        </p:spPr>
        <p:txBody>
          <a:bodyPr anchor="b"/>
          <a:lstStyle>
            <a:lvl1pPr marL="0" indent="0">
              <a:buNone/>
              <a:defRPr sz="2400" b="1"/>
            </a:lvl1pPr>
            <a:lvl2pPr marL="456981" indent="0">
              <a:buNone/>
              <a:defRPr sz="2000" b="1"/>
            </a:lvl2pPr>
            <a:lvl3pPr marL="913981" indent="0">
              <a:buNone/>
              <a:defRPr sz="1900" b="1"/>
            </a:lvl3pPr>
            <a:lvl4pPr marL="1370969" indent="0">
              <a:buNone/>
              <a:defRPr sz="1600" b="1"/>
            </a:lvl4pPr>
            <a:lvl5pPr marL="1827964" indent="0">
              <a:buNone/>
              <a:defRPr sz="1600" b="1"/>
            </a:lvl5pPr>
            <a:lvl6pPr marL="2284945" indent="0">
              <a:buNone/>
              <a:defRPr sz="1600" b="1"/>
            </a:lvl6pPr>
            <a:lvl7pPr marL="2741943" indent="0">
              <a:buNone/>
              <a:defRPr sz="1600" b="1"/>
            </a:lvl7pPr>
            <a:lvl8pPr marL="3198933" indent="0">
              <a:buNone/>
              <a:defRPr sz="1600" b="1"/>
            </a:lvl8pPr>
            <a:lvl9pPr marL="3655928"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CDBC1CB0-BD7A-46BE-AA45-931A9647994E}" type="datetime1">
              <a:rPr lang="it-IT" smtClean="0"/>
              <a:t>29/11/2021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8555E64-09E7-E944-8DB2-BD243D665CB3}" type="slidenum">
              <a:rPr lang="it-IT" smtClean="0"/>
              <a:pPr/>
              <a:t>‹#›</a:t>
            </a:fld>
            <a:endParaRPr lang="it-IT"/>
          </a:p>
        </p:txBody>
      </p:sp>
    </p:spTree>
    <p:extLst>
      <p:ext uri="{BB962C8B-B14F-4D97-AF65-F5344CB8AC3E}">
        <p14:creationId xmlns:p14="http://schemas.microsoft.com/office/powerpoint/2010/main" val="176153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F35F2310-E375-432E-BF38-809E27DAFF4E}" type="datetime1">
              <a:rPr lang="it-IT" smtClean="0"/>
              <a:t>29/11/2021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8555E64-09E7-E944-8DB2-BD243D665CB3}" type="slidenum">
              <a:rPr lang="it-IT" smtClean="0"/>
              <a:pPr/>
              <a:t>‹#›</a:t>
            </a:fld>
            <a:endParaRPr lang="it-IT"/>
          </a:p>
        </p:txBody>
      </p:sp>
    </p:spTree>
    <p:extLst>
      <p:ext uri="{BB962C8B-B14F-4D97-AF65-F5344CB8AC3E}">
        <p14:creationId xmlns:p14="http://schemas.microsoft.com/office/powerpoint/2010/main" val="301950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81B2B7B-AE80-4687-80AE-8EA82F4E098D}" type="datetime1">
              <a:rPr lang="it-IT" smtClean="0"/>
              <a:t>29/11/2021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8555E64-09E7-E944-8DB2-BD243D665CB3}" type="slidenum">
              <a:rPr lang="it-IT" smtClean="0"/>
              <a:pPr/>
              <a:t>‹#›</a:t>
            </a:fld>
            <a:endParaRPr lang="it-IT"/>
          </a:p>
        </p:txBody>
      </p:sp>
    </p:spTree>
    <p:extLst>
      <p:ext uri="{BB962C8B-B14F-4D97-AF65-F5344CB8AC3E}">
        <p14:creationId xmlns:p14="http://schemas.microsoft.com/office/powerpoint/2010/main" val="387178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13" y="204788"/>
            <a:ext cx="3008312" cy="871538"/>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1" y="20480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13" y="1076328"/>
            <a:ext cx="3008312" cy="3518297"/>
          </a:xfrm>
        </p:spPr>
        <p:txBody>
          <a:bodyPr/>
          <a:lstStyle>
            <a:lvl1pPr marL="0" indent="0">
              <a:buNone/>
              <a:defRPr sz="1500"/>
            </a:lvl1pPr>
            <a:lvl2pPr marL="456981" indent="0">
              <a:buNone/>
              <a:defRPr sz="1200"/>
            </a:lvl2pPr>
            <a:lvl3pPr marL="913981" indent="0">
              <a:buNone/>
              <a:defRPr sz="1100"/>
            </a:lvl3pPr>
            <a:lvl4pPr marL="1370969" indent="0">
              <a:buNone/>
              <a:defRPr sz="900"/>
            </a:lvl4pPr>
            <a:lvl5pPr marL="1827964" indent="0">
              <a:buNone/>
              <a:defRPr sz="900"/>
            </a:lvl5pPr>
            <a:lvl6pPr marL="2284945" indent="0">
              <a:buNone/>
              <a:defRPr sz="900"/>
            </a:lvl6pPr>
            <a:lvl7pPr marL="2741943" indent="0">
              <a:buNone/>
              <a:defRPr sz="900"/>
            </a:lvl7pPr>
            <a:lvl8pPr marL="3198933" indent="0">
              <a:buNone/>
              <a:defRPr sz="900"/>
            </a:lvl8pPr>
            <a:lvl9pPr marL="3655928"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B5CA53E0-FC4E-4B7F-8057-B77F70D6E236}" type="datetime1">
              <a:rPr lang="it-IT" smtClean="0"/>
              <a:t>29/11/2021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8555E64-09E7-E944-8DB2-BD243D665CB3}" type="slidenum">
              <a:rPr lang="it-IT" smtClean="0"/>
              <a:pPr/>
              <a:t>‹#›</a:t>
            </a:fld>
            <a:endParaRPr lang="it-IT"/>
          </a:p>
        </p:txBody>
      </p:sp>
    </p:spTree>
    <p:extLst>
      <p:ext uri="{BB962C8B-B14F-4D97-AF65-F5344CB8AC3E}">
        <p14:creationId xmlns:p14="http://schemas.microsoft.com/office/powerpoint/2010/main" val="132410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9" y="3600453"/>
            <a:ext cx="5486400" cy="425054"/>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9" y="459581"/>
            <a:ext cx="5486400" cy="3086100"/>
          </a:xfrm>
        </p:spPr>
        <p:txBody>
          <a:bodyPr/>
          <a:lstStyle>
            <a:lvl1pPr marL="0" indent="0">
              <a:buNone/>
              <a:defRPr sz="3200"/>
            </a:lvl1pPr>
            <a:lvl2pPr marL="456981" indent="0">
              <a:buNone/>
              <a:defRPr sz="2800"/>
            </a:lvl2pPr>
            <a:lvl3pPr marL="913981" indent="0">
              <a:buNone/>
              <a:defRPr sz="2400"/>
            </a:lvl3pPr>
            <a:lvl4pPr marL="1370969" indent="0">
              <a:buNone/>
              <a:defRPr sz="2000"/>
            </a:lvl4pPr>
            <a:lvl5pPr marL="1827964" indent="0">
              <a:buNone/>
              <a:defRPr sz="2000"/>
            </a:lvl5pPr>
            <a:lvl6pPr marL="2284945" indent="0">
              <a:buNone/>
              <a:defRPr sz="2000"/>
            </a:lvl6pPr>
            <a:lvl7pPr marL="2741943" indent="0">
              <a:buNone/>
              <a:defRPr sz="2000"/>
            </a:lvl7pPr>
            <a:lvl8pPr marL="3198933" indent="0">
              <a:buNone/>
              <a:defRPr sz="2000"/>
            </a:lvl8pPr>
            <a:lvl9pPr marL="3655928" indent="0">
              <a:buNone/>
              <a:defRPr sz="2000"/>
            </a:lvl9pPr>
          </a:lstStyle>
          <a:p>
            <a:endParaRPr lang="it-IT"/>
          </a:p>
        </p:txBody>
      </p:sp>
      <p:sp>
        <p:nvSpPr>
          <p:cNvPr id="4" name="Segnaposto testo 3"/>
          <p:cNvSpPr>
            <a:spLocks noGrp="1"/>
          </p:cNvSpPr>
          <p:nvPr>
            <p:ph type="body" sz="half" idx="2"/>
          </p:nvPr>
        </p:nvSpPr>
        <p:spPr>
          <a:xfrm>
            <a:off x="1792289" y="4025515"/>
            <a:ext cx="5486400" cy="603647"/>
          </a:xfrm>
        </p:spPr>
        <p:txBody>
          <a:bodyPr/>
          <a:lstStyle>
            <a:lvl1pPr marL="0" indent="0">
              <a:buNone/>
              <a:defRPr sz="1500"/>
            </a:lvl1pPr>
            <a:lvl2pPr marL="456981" indent="0">
              <a:buNone/>
              <a:defRPr sz="1200"/>
            </a:lvl2pPr>
            <a:lvl3pPr marL="913981" indent="0">
              <a:buNone/>
              <a:defRPr sz="1100"/>
            </a:lvl3pPr>
            <a:lvl4pPr marL="1370969" indent="0">
              <a:buNone/>
              <a:defRPr sz="900"/>
            </a:lvl4pPr>
            <a:lvl5pPr marL="1827964" indent="0">
              <a:buNone/>
              <a:defRPr sz="900"/>
            </a:lvl5pPr>
            <a:lvl6pPr marL="2284945" indent="0">
              <a:buNone/>
              <a:defRPr sz="900"/>
            </a:lvl6pPr>
            <a:lvl7pPr marL="2741943" indent="0">
              <a:buNone/>
              <a:defRPr sz="900"/>
            </a:lvl7pPr>
            <a:lvl8pPr marL="3198933" indent="0">
              <a:buNone/>
              <a:defRPr sz="900"/>
            </a:lvl8pPr>
            <a:lvl9pPr marL="3655928"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F98B5BA9-3404-40F9-B634-F63589F63DDE}" type="datetime1">
              <a:rPr lang="it-IT" smtClean="0"/>
              <a:t>29/11/2021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8555E64-09E7-E944-8DB2-BD243D665CB3}" type="slidenum">
              <a:rPr lang="it-IT" smtClean="0"/>
              <a:pPr/>
              <a:t>‹#›</a:t>
            </a:fld>
            <a:endParaRPr lang="it-IT"/>
          </a:p>
        </p:txBody>
      </p:sp>
    </p:spTree>
    <p:extLst>
      <p:ext uri="{BB962C8B-B14F-4D97-AF65-F5344CB8AC3E}">
        <p14:creationId xmlns:p14="http://schemas.microsoft.com/office/powerpoint/2010/main" val="73581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9"/>
            <a:ext cx="8229600" cy="857250"/>
          </a:xfrm>
          <a:prstGeom prst="rect">
            <a:avLst/>
          </a:prstGeom>
        </p:spPr>
        <p:txBody>
          <a:bodyPr vert="horz" lIns="91396" tIns="45699" rIns="91396" bIns="45699" rtlCol="0" anchor="ctr">
            <a:normAutofit/>
          </a:bodyPr>
          <a:lstStyle/>
          <a:p>
            <a:r>
              <a:rPr lang="it-IT"/>
              <a:t>Fare clic per modificare stile</a:t>
            </a:r>
          </a:p>
        </p:txBody>
      </p:sp>
      <p:sp>
        <p:nvSpPr>
          <p:cNvPr id="3" name="Segnaposto testo 2"/>
          <p:cNvSpPr>
            <a:spLocks noGrp="1"/>
          </p:cNvSpPr>
          <p:nvPr>
            <p:ph type="body" idx="1"/>
          </p:nvPr>
        </p:nvSpPr>
        <p:spPr>
          <a:xfrm>
            <a:off x="457200" y="1200153"/>
            <a:ext cx="8229600" cy="3394472"/>
          </a:xfrm>
          <a:prstGeom prst="rect">
            <a:avLst/>
          </a:prstGeom>
        </p:spPr>
        <p:txBody>
          <a:bodyPr vert="horz" lIns="91396" tIns="45699" rIns="91396" bIns="45699"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4767266"/>
            <a:ext cx="2133600" cy="273844"/>
          </a:xfrm>
          <a:prstGeom prst="rect">
            <a:avLst/>
          </a:prstGeom>
        </p:spPr>
        <p:txBody>
          <a:bodyPr vert="horz" lIns="91396" tIns="45699" rIns="91396" bIns="45699" rtlCol="0" anchor="ctr"/>
          <a:lstStyle>
            <a:lvl1pPr algn="l">
              <a:defRPr sz="1200">
                <a:solidFill>
                  <a:schemeClr val="tx1">
                    <a:tint val="75000"/>
                  </a:schemeClr>
                </a:solidFill>
              </a:defRPr>
            </a:lvl1pPr>
          </a:lstStyle>
          <a:p>
            <a:fld id="{99D178DA-C07C-4612-802D-8780D03DB2F3}" type="datetime1">
              <a:rPr lang="it-IT" smtClean="0"/>
              <a:t>29/11/2021</a:t>
            </a:fld>
            <a:endParaRPr lang="it-IT"/>
          </a:p>
        </p:txBody>
      </p:sp>
      <p:sp>
        <p:nvSpPr>
          <p:cNvPr id="5" name="Segnaposto piè di pagina 4"/>
          <p:cNvSpPr>
            <a:spLocks noGrp="1"/>
          </p:cNvSpPr>
          <p:nvPr>
            <p:ph type="ftr" sz="quarter" idx="3"/>
          </p:nvPr>
        </p:nvSpPr>
        <p:spPr>
          <a:xfrm>
            <a:off x="3124200" y="4767266"/>
            <a:ext cx="2895600" cy="273844"/>
          </a:xfrm>
          <a:prstGeom prst="rect">
            <a:avLst/>
          </a:prstGeom>
        </p:spPr>
        <p:txBody>
          <a:bodyPr vert="horz" lIns="91396" tIns="45699" rIns="91396" bIns="45699"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1" y="4767266"/>
            <a:ext cx="2133600" cy="273844"/>
          </a:xfrm>
          <a:prstGeom prst="rect">
            <a:avLst/>
          </a:prstGeom>
        </p:spPr>
        <p:txBody>
          <a:bodyPr vert="horz" lIns="91396" tIns="45699" rIns="91396" bIns="45699" rtlCol="0" anchor="ctr"/>
          <a:lstStyle>
            <a:lvl1pPr algn="r">
              <a:defRPr sz="1200">
                <a:solidFill>
                  <a:schemeClr val="tx1">
                    <a:tint val="75000"/>
                  </a:schemeClr>
                </a:solidFill>
              </a:defRPr>
            </a:lvl1pPr>
          </a:lstStyle>
          <a:p>
            <a:fld id="{28555E64-09E7-E944-8DB2-BD243D665CB3}" type="slidenum">
              <a:rPr lang="it-IT" smtClean="0"/>
              <a:pPr/>
              <a:t>‹#›</a:t>
            </a:fld>
            <a:endParaRPr lang="it-IT"/>
          </a:p>
        </p:txBody>
      </p:sp>
    </p:spTree>
    <p:extLst>
      <p:ext uri="{BB962C8B-B14F-4D97-AF65-F5344CB8AC3E}">
        <p14:creationId xmlns:p14="http://schemas.microsoft.com/office/powerpoint/2010/main" val="2044395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6981" rtl="0" eaLnBrk="1" latinLnBrk="0" hangingPunct="1">
        <a:spcBef>
          <a:spcPct val="0"/>
        </a:spcBef>
        <a:buNone/>
        <a:defRPr sz="4400" kern="1200">
          <a:solidFill>
            <a:schemeClr val="tx1"/>
          </a:solidFill>
          <a:latin typeface="+mj-lt"/>
          <a:ea typeface="+mj-ea"/>
          <a:cs typeface="+mj-cs"/>
        </a:defRPr>
      </a:lvl1pPr>
    </p:titleStyle>
    <p:bodyStyle>
      <a:lvl1pPr marL="342745" indent="-342745" algn="l" defTabSz="456981" rtl="0" eaLnBrk="1" latinLnBrk="0" hangingPunct="1">
        <a:spcBef>
          <a:spcPct val="20000"/>
        </a:spcBef>
        <a:buFont typeface="Arial"/>
        <a:buChar char="•"/>
        <a:defRPr sz="3200" kern="1200">
          <a:solidFill>
            <a:schemeClr val="tx1"/>
          </a:solidFill>
          <a:latin typeface="+mn-lt"/>
          <a:ea typeface="+mn-ea"/>
          <a:cs typeface="+mn-cs"/>
        </a:defRPr>
      </a:lvl1pPr>
      <a:lvl2pPr marL="742613" indent="-285618" algn="l" defTabSz="456981" rtl="0" eaLnBrk="1" latinLnBrk="0" hangingPunct="1">
        <a:spcBef>
          <a:spcPct val="20000"/>
        </a:spcBef>
        <a:buFont typeface="Arial"/>
        <a:buChar char="–"/>
        <a:defRPr sz="2800" kern="1200">
          <a:solidFill>
            <a:schemeClr val="tx1"/>
          </a:solidFill>
          <a:latin typeface="+mn-lt"/>
          <a:ea typeface="+mn-ea"/>
          <a:cs typeface="+mn-cs"/>
        </a:defRPr>
      </a:lvl2pPr>
      <a:lvl3pPr marL="1142472" indent="-228497" algn="l" defTabSz="456981" rtl="0" eaLnBrk="1" latinLnBrk="0" hangingPunct="1">
        <a:spcBef>
          <a:spcPct val="20000"/>
        </a:spcBef>
        <a:buFont typeface="Arial"/>
        <a:buChar char="•"/>
        <a:defRPr sz="2400" kern="1200">
          <a:solidFill>
            <a:schemeClr val="tx1"/>
          </a:solidFill>
          <a:latin typeface="+mn-lt"/>
          <a:ea typeface="+mn-ea"/>
          <a:cs typeface="+mn-cs"/>
        </a:defRPr>
      </a:lvl3pPr>
      <a:lvl4pPr marL="1599467" indent="-228497" algn="l" defTabSz="456981" rtl="0" eaLnBrk="1" latinLnBrk="0" hangingPunct="1">
        <a:spcBef>
          <a:spcPct val="20000"/>
        </a:spcBef>
        <a:buFont typeface="Arial"/>
        <a:buChar char="–"/>
        <a:defRPr sz="2000" kern="1200">
          <a:solidFill>
            <a:schemeClr val="tx1"/>
          </a:solidFill>
          <a:latin typeface="+mn-lt"/>
          <a:ea typeface="+mn-ea"/>
          <a:cs typeface="+mn-cs"/>
        </a:defRPr>
      </a:lvl4pPr>
      <a:lvl5pPr marL="2056455" indent="-228497" algn="l" defTabSz="456981" rtl="0" eaLnBrk="1" latinLnBrk="0" hangingPunct="1">
        <a:spcBef>
          <a:spcPct val="20000"/>
        </a:spcBef>
        <a:buFont typeface="Arial"/>
        <a:buChar char="»"/>
        <a:defRPr sz="2000" kern="1200">
          <a:solidFill>
            <a:schemeClr val="tx1"/>
          </a:solidFill>
          <a:latin typeface="+mn-lt"/>
          <a:ea typeface="+mn-ea"/>
          <a:cs typeface="+mn-cs"/>
        </a:defRPr>
      </a:lvl5pPr>
      <a:lvl6pPr marL="2513455" indent="-228497" algn="l" defTabSz="456981" rtl="0" eaLnBrk="1" latinLnBrk="0" hangingPunct="1">
        <a:spcBef>
          <a:spcPct val="20000"/>
        </a:spcBef>
        <a:buFont typeface="Arial"/>
        <a:buChar char="•"/>
        <a:defRPr sz="2000" kern="1200">
          <a:solidFill>
            <a:schemeClr val="tx1"/>
          </a:solidFill>
          <a:latin typeface="+mn-lt"/>
          <a:ea typeface="+mn-ea"/>
          <a:cs typeface="+mn-cs"/>
        </a:defRPr>
      </a:lvl6pPr>
      <a:lvl7pPr marL="2970436" indent="-228497" algn="l" defTabSz="456981" rtl="0" eaLnBrk="1" latinLnBrk="0" hangingPunct="1">
        <a:spcBef>
          <a:spcPct val="20000"/>
        </a:spcBef>
        <a:buFont typeface="Arial"/>
        <a:buChar char="•"/>
        <a:defRPr sz="2000" kern="1200">
          <a:solidFill>
            <a:schemeClr val="tx1"/>
          </a:solidFill>
          <a:latin typeface="+mn-lt"/>
          <a:ea typeface="+mn-ea"/>
          <a:cs typeface="+mn-cs"/>
        </a:defRPr>
      </a:lvl7pPr>
      <a:lvl8pPr marL="3427431" indent="-228497" algn="l" defTabSz="456981" rtl="0" eaLnBrk="1" latinLnBrk="0" hangingPunct="1">
        <a:spcBef>
          <a:spcPct val="20000"/>
        </a:spcBef>
        <a:buFont typeface="Arial"/>
        <a:buChar char="•"/>
        <a:defRPr sz="2000" kern="1200">
          <a:solidFill>
            <a:schemeClr val="tx1"/>
          </a:solidFill>
          <a:latin typeface="+mn-lt"/>
          <a:ea typeface="+mn-ea"/>
          <a:cs typeface="+mn-cs"/>
        </a:defRPr>
      </a:lvl8pPr>
      <a:lvl9pPr marL="3884419" indent="-228497" algn="l" defTabSz="45698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6981" rtl="0" eaLnBrk="1" latinLnBrk="0" hangingPunct="1">
        <a:defRPr sz="1900" kern="1200">
          <a:solidFill>
            <a:schemeClr val="tx1"/>
          </a:solidFill>
          <a:latin typeface="+mn-lt"/>
          <a:ea typeface="+mn-ea"/>
          <a:cs typeface="+mn-cs"/>
        </a:defRPr>
      </a:lvl1pPr>
      <a:lvl2pPr marL="456981" algn="l" defTabSz="456981" rtl="0" eaLnBrk="1" latinLnBrk="0" hangingPunct="1">
        <a:defRPr sz="1900" kern="1200">
          <a:solidFill>
            <a:schemeClr val="tx1"/>
          </a:solidFill>
          <a:latin typeface="+mn-lt"/>
          <a:ea typeface="+mn-ea"/>
          <a:cs typeface="+mn-cs"/>
        </a:defRPr>
      </a:lvl2pPr>
      <a:lvl3pPr marL="913981" algn="l" defTabSz="456981" rtl="0" eaLnBrk="1" latinLnBrk="0" hangingPunct="1">
        <a:defRPr sz="1900" kern="1200">
          <a:solidFill>
            <a:schemeClr val="tx1"/>
          </a:solidFill>
          <a:latin typeface="+mn-lt"/>
          <a:ea typeface="+mn-ea"/>
          <a:cs typeface="+mn-cs"/>
        </a:defRPr>
      </a:lvl3pPr>
      <a:lvl4pPr marL="1370969" algn="l" defTabSz="456981" rtl="0" eaLnBrk="1" latinLnBrk="0" hangingPunct="1">
        <a:defRPr sz="1900" kern="1200">
          <a:solidFill>
            <a:schemeClr val="tx1"/>
          </a:solidFill>
          <a:latin typeface="+mn-lt"/>
          <a:ea typeface="+mn-ea"/>
          <a:cs typeface="+mn-cs"/>
        </a:defRPr>
      </a:lvl4pPr>
      <a:lvl5pPr marL="1827964" algn="l" defTabSz="456981" rtl="0" eaLnBrk="1" latinLnBrk="0" hangingPunct="1">
        <a:defRPr sz="1900" kern="1200">
          <a:solidFill>
            <a:schemeClr val="tx1"/>
          </a:solidFill>
          <a:latin typeface="+mn-lt"/>
          <a:ea typeface="+mn-ea"/>
          <a:cs typeface="+mn-cs"/>
        </a:defRPr>
      </a:lvl5pPr>
      <a:lvl6pPr marL="2284945" algn="l" defTabSz="456981" rtl="0" eaLnBrk="1" latinLnBrk="0" hangingPunct="1">
        <a:defRPr sz="1900" kern="1200">
          <a:solidFill>
            <a:schemeClr val="tx1"/>
          </a:solidFill>
          <a:latin typeface="+mn-lt"/>
          <a:ea typeface="+mn-ea"/>
          <a:cs typeface="+mn-cs"/>
        </a:defRPr>
      </a:lvl6pPr>
      <a:lvl7pPr marL="2741943" algn="l" defTabSz="456981" rtl="0" eaLnBrk="1" latinLnBrk="0" hangingPunct="1">
        <a:defRPr sz="1900" kern="1200">
          <a:solidFill>
            <a:schemeClr val="tx1"/>
          </a:solidFill>
          <a:latin typeface="+mn-lt"/>
          <a:ea typeface="+mn-ea"/>
          <a:cs typeface="+mn-cs"/>
        </a:defRPr>
      </a:lvl7pPr>
      <a:lvl8pPr marL="3198933" algn="l" defTabSz="456981" rtl="0" eaLnBrk="1" latinLnBrk="0" hangingPunct="1">
        <a:defRPr sz="1900" kern="1200">
          <a:solidFill>
            <a:schemeClr val="tx1"/>
          </a:solidFill>
          <a:latin typeface="+mn-lt"/>
          <a:ea typeface="+mn-ea"/>
          <a:cs typeface="+mn-cs"/>
        </a:defRPr>
      </a:lvl8pPr>
      <a:lvl9pPr marL="3655928" algn="l" defTabSz="45698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p:cNvSpPr txBox="1">
            <a:spLocks/>
          </p:cNvSpPr>
          <p:nvPr/>
        </p:nvSpPr>
        <p:spPr>
          <a:xfrm>
            <a:off x="1162539" y="-1"/>
            <a:ext cx="7981461" cy="447675"/>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pic>
        <p:nvPicPr>
          <p:cNvPr id="12"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2539" y="4728074"/>
            <a:ext cx="1358411" cy="23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ttore 1 12"/>
          <p:cNvCxnSpPr/>
          <p:nvPr/>
        </p:nvCxnSpPr>
        <p:spPr>
          <a:xfrm>
            <a:off x="1162540" y="4566327"/>
            <a:ext cx="7992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 name="CasellaDiTesto 13"/>
          <p:cNvSpPr txBox="1"/>
          <p:nvPr/>
        </p:nvSpPr>
        <p:spPr>
          <a:xfrm>
            <a:off x="1162540" y="511675"/>
            <a:ext cx="6296123" cy="215444"/>
          </a:xfrm>
          <a:prstGeom prst="rect">
            <a:avLst/>
          </a:prstGeom>
          <a:noFill/>
        </p:spPr>
        <p:txBody>
          <a:bodyPr wrap="square" lIns="0" tIns="0" rIns="0" bIns="0" rtlCol="0">
            <a:spAutoFit/>
          </a:bodyPr>
          <a:lstStyle/>
          <a:p>
            <a:r>
              <a:rPr lang="en-US" sz="1400" dirty="0"/>
              <a:t>(Beijing, China) November 23th- 25th 2021</a:t>
            </a:r>
          </a:p>
        </p:txBody>
      </p:sp>
      <p:sp>
        <p:nvSpPr>
          <p:cNvPr id="8" name="CasellaDiTesto 7"/>
          <p:cNvSpPr txBox="1"/>
          <p:nvPr/>
        </p:nvSpPr>
        <p:spPr>
          <a:xfrm>
            <a:off x="1162540" y="1283942"/>
            <a:ext cx="7536960" cy="1166345"/>
          </a:xfrm>
          <a:prstGeom prst="rect">
            <a:avLst/>
          </a:prstGeom>
          <a:noFill/>
        </p:spPr>
        <p:txBody>
          <a:bodyPr wrap="square" lIns="0" tIns="0" rIns="0" bIns="0" rtlCol="0">
            <a:spAutoFit/>
          </a:bodyPr>
          <a:lstStyle/>
          <a:p>
            <a:pPr algn="just" fontAlgn="base">
              <a:lnSpc>
                <a:spcPts val="3000"/>
              </a:lnSpc>
            </a:pPr>
            <a:r>
              <a:rPr lang="en-US" sz="3200" b="1" dirty="0">
                <a:solidFill>
                  <a:srgbClr val="CF1E24"/>
                </a:solidFill>
              </a:rPr>
              <a:t>International Workshop on the </a:t>
            </a:r>
          </a:p>
          <a:p>
            <a:pPr algn="just" fontAlgn="base">
              <a:lnSpc>
                <a:spcPts val="3000"/>
              </a:lnSpc>
            </a:pPr>
            <a:r>
              <a:rPr lang="en-US" sz="3200" b="1" dirty="0">
                <a:solidFill>
                  <a:srgbClr val="CF1E24"/>
                </a:solidFill>
              </a:rPr>
              <a:t>Integrated Use of International </a:t>
            </a:r>
          </a:p>
          <a:p>
            <a:pPr algn="just" fontAlgn="base">
              <a:lnSpc>
                <a:spcPts val="3000"/>
              </a:lnSpc>
            </a:pPr>
            <a:r>
              <a:rPr lang="en-US" sz="3200" b="1" dirty="0">
                <a:solidFill>
                  <a:srgbClr val="CF1E24"/>
                </a:solidFill>
              </a:rPr>
              <a:t>Trade Statistics and Economic Statistics</a:t>
            </a:r>
            <a:endParaRPr lang="en-GB" sz="3200" b="1" dirty="0">
              <a:solidFill>
                <a:srgbClr val="CF1E24"/>
              </a:solidFill>
            </a:endParaRPr>
          </a:p>
        </p:txBody>
      </p:sp>
      <p:sp>
        <p:nvSpPr>
          <p:cNvPr id="11" name="CasellaDiTesto 10"/>
          <p:cNvSpPr txBox="1"/>
          <p:nvPr/>
        </p:nvSpPr>
        <p:spPr>
          <a:xfrm>
            <a:off x="1162538" y="2863724"/>
            <a:ext cx="7536960" cy="356251"/>
          </a:xfrm>
          <a:prstGeom prst="rect">
            <a:avLst/>
          </a:prstGeom>
          <a:noFill/>
        </p:spPr>
        <p:txBody>
          <a:bodyPr wrap="square" lIns="0" tIns="0" rIns="0" bIns="0" rtlCol="0">
            <a:spAutoFit/>
          </a:bodyPr>
          <a:lstStyle/>
          <a:p>
            <a:pPr fontAlgn="base">
              <a:lnSpc>
                <a:spcPts val="3000"/>
              </a:lnSpc>
            </a:pPr>
            <a:r>
              <a:rPr lang="en-US" sz="2000" b="1" dirty="0"/>
              <a:t>TEC data production, preparation for STEC data production</a:t>
            </a:r>
            <a:endParaRPr lang="it-IT" sz="2000" b="1" dirty="0"/>
          </a:p>
        </p:txBody>
      </p:sp>
      <p:sp>
        <p:nvSpPr>
          <p:cNvPr id="15" name="Rettangolo 14">
            <a:extLst>
              <a:ext uri="{FF2B5EF4-FFF2-40B4-BE49-F238E27FC236}">
                <a16:creationId xmlns:a16="http://schemas.microsoft.com/office/drawing/2014/main" id="{8DCC37D4-405F-234D-9448-9F4FFA1FBB36}"/>
              </a:ext>
            </a:extLst>
          </p:cNvPr>
          <p:cNvSpPr/>
          <p:nvPr/>
        </p:nvSpPr>
        <p:spPr>
          <a:xfrm>
            <a:off x="1162538" y="3559998"/>
            <a:ext cx="7536961" cy="720647"/>
          </a:xfrm>
          <a:prstGeom prst="rect">
            <a:avLst/>
          </a:prstGeom>
        </p:spPr>
        <p:txBody>
          <a:bodyPr wrap="square" lIns="0" tIns="0" rIns="0" bIns="0">
            <a:spAutoFit/>
          </a:bodyPr>
          <a:lstStyle/>
          <a:p>
            <a:pPr fontAlgn="base"/>
            <a:r>
              <a:rPr lang="en-US" sz="1400" b="1" dirty="0">
                <a:solidFill>
                  <a:schemeClr val="tx1">
                    <a:lumMod val="50000"/>
                    <a:lumOff val="50000"/>
                  </a:schemeClr>
                </a:solidFill>
              </a:rPr>
              <a:t>Maria Serena Causo </a:t>
            </a:r>
            <a:r>
              <a:rPr lang="en-US" sz="1400" i="1" dirty="0">
                <a:solidFill>
                  <a:schemeClr val="tx1">
                    <a:lumMod val="50000"/>
                    <a:lumOff val="50000"/>
                  </a:schemeClr>
                </a:solidFill>
              </a:rPr>
              <a:t>(causo@istat.it)</a:t>
            </a:r>
            <a:r>
              <a:rPr lang="en-US" sz="1400" b="1" dirty="0">
                <a:solidFill>
                  <a:schemeClr val="tx1">
                    <a:lumMod val="50000"/>
                    <a:lumOff val="50000"/>
                  </a:schemeClr>
                </a:solidFill>
              </a:rPr>
              <a:t>, Mirella </a:t>
            </a:r>
            <a:r>
              <a:rPr lang="en-US" sz="1400" b="1" dirty="0" err="1">
                <a:solidFill>
                  <a:schemeClr val="tx1">
                    <a:lumMod val="50000"/>
                    <a:lumOff val="50000"/>
                  </a:schemeClr>
                </a:solidFill>
              </a:rPr>
              <a:t>Morrone</a:t>
            </a:r>
            <a:r>
              <a:rPr lang="en-US" sz="1400" b="1" dirty="0">
                <a:solidFill>
                  <a:schemeClr val="tx1">
                    <a:lumMod val="50000"/>
                    <a:lumOff val="50000"/>
                  </a:schemeClr>
                </a:solidFill>
              </a:rPr>
              <a:t> </a:t>
            </a:r>
            <a:r>
              <a:rPr lang="en-US" sz="1400" i="1" dirty="0">
                <a:solidFill>
                  <a:schemeClr val="tx1">
                    <a:lumMod val="50000"/>
                    <a:lumOff val="50000"/>
                  </a:schemeClr>
                </a:solidFill>
              </a:rPr>
              <a:t>(mimorron@istat.it)</a:t>
            </a:r>
            <a:r>
              <a:rPr lang="en-US" sz="1400" b="1" dirty="0">
                <a:solidFill>
                  <a:schemeClr val="tx1">
                    <a:lumMod val="50000"/>
                    <a:lumOff val="50000"/>
                  </a:schemeClr>
                </a:solidFill>
              </a:rPr>
              <a:t>, Adele Vendetti </a:t>
            </a:r>
            <a:r>
              <a:rPr lang="en-US" sz="1400" i="1" dirty="0">
                <a:solidFill>
                  <a:schemeClr val="tx1">
                    <a:lumMod val="50000"/>
                    <a:lumOff val="50000"/>
                  </a:schemeClr>
                </a:solidFill>
              </a:rPr>
              <a:t>(vendetti@istat.it)</a:t>
            </a:r>
            <a:r>
              <a:rPr lang="en-US" sz="1400" b="1" dirty="0">
                <a:solidFill>
                  <a:schemeClr val="tx1">
                    <a:lumMod val="50000"/>
                    <a:lumOff val="50000"/>
                  </a:schemeClr>
                </a:solidFill>
              </a:rPr>
              <a:t> </a:t>
            </a:r>
          </a:p>
          <a:p>
            <a:pPr fontAlgn="base">
              <a:lnSpc>
                <a:spcPct val="150000"/>
              </a:lnSpc>
            </a:pPr>
            <a:r>
              <a:rPr lang="en-US" sz="1400" i="1" dirty="0">
                <a:solidFill>
                  <a:schemeClr val="tx1">
                    <a:lumMod val="65000"/>
                    <a:lumOff val="35000"/>
                  </a:schemeClr>
                </a:solidFill>
              </a:rPr>
              <a:t>Division for Statistics on production and foreign trade - </a:t>
            </a:r>
            <a:r>
              <a:rPr lang="en-US" sz="1400" b="1" dirty="0" err="1">
                <a:solidFill>
                  <a:schemeClr val="tx1">
                    <a:lumMod val="50000"/>
                    <a:lumOff val="50000"/>
                  </a:schemeClr>
                </a:solidFill>
              </a:rPr>
              <a:t>Istat</a:t>
            </a:r>
            <a:r>
              <a:rPr lang="en-US" sz="1400" b="1" dirty="0">
                <a:solidFill>
                  <a:schemeClr val="tx1">
                    <a:lumMod val="50000"/>
                    <a:lumOff val="50000"/>
                  </a:schemeClr>
                </a:solidFill>
              </a:rPr>
              <a:t>, Italy</a:t>
            </a:r>
            <a:endParaRPr lang="en-US" sz="1400" i="1" dirty="0">
              <a:solidFill>
                <a:schemeClr val="tx1">
                  <a:lumMod val="65000"/>
                  <a:lumOff val="35000"/>
                </a:schemeClr>
              </a:solidFill>
            </a:endParaRPr>
          </a:p>
        </p:txBody>
      </p:sp>
    </p:spTree>
    <p:extLst>
      <p:ext uri="{BB962C8B-B14F-4D97-AF65-F5344CB8AC3E}">
        <p14:creationId xmlns:p14="http://schemas.microsoft.com/office/powerpoint/2010/main" val="2999472509"/>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162540" y="669016"/>
            <a:ext cx="7600458" cy="2769989"/>
          </a:xfrm>
          <a:prstGeom prst="rect">
            <a:avLst/>
          </a:prstGeom>
          <a:noFill/>
        </p:spPr>
        <p:txBody>
          <a:bodyPr wrap="square" lIns="0" tIns="0" rIns="0" bIns="0" rtlCol="0">
            <a:spAutoFit/>
          </a:bodyPr>
          <a:lstStyle/>
          <a:p>
            <a:pPr lvl="0"/>
            <a:r>
              <a:rPr lang="en-GB" sz="1800" dirty="0"/>
              <a:t>The essential function of the  register  is the maintenance of an up-to-date list of intra-Union operators with their company identification data. This information is based on fiscal data and is used:</a:t>
            </a:r>
            <a:endParaRPr lang="it-IT" sz="1800" dirty="0"/>
          </a:p>
          <a:p>
            <a:pPr marL="342900" lvl="0" indent="-342900">
              <a:buFont typeface="Arial" panose="020B0604020202020204" pitchFamily="34" charset="0"/>
              <a:buChar char="•"/>
            </a:pPr>
            <a:r>
              <a:rPr lang="en-GB" sz="1800" dirty="0"/>
              <a:t>to identify companies who may be required to provide statistical  declarations;</a:t>
            </a:r>
          </a:p>
          <a:p>
            <a:pPr marL="342900" lvl="0" indent="-342900">
              <a:buFont typeface="Arial" panose="020B0604020202020204" pitchFamily="34" charset="0"/>
              <a:buChar char="•"/>
            </a:pPr>
            <a:r>
              <a:rPr lang="en-GB" sz="1800" dirty="0"/>
              <a:t>to ensure the timely collection of statistical information;</a:t>
            </a:r>
          </a:p>
          <a:p>
            <a:pPr marL="342900" lvl="0" indent="-342900">
              <a:buFont typeface="Arial" panose="020B0604020202020204" pitchFamily="34" charset="0"/>
              <a:buChar char="•"/>
            </a:pPr>
            <a:r>
              <a:rPr lang="en-GB" sz="1800" dirty="0"/>
              <a:t>for quality checks and data analysis;</a:t>
            </a:r>
          </a:p>
          <a:p>
            <a:pPr marL="342900" lvl="0" indent="-342900">
              <a:buFont typeface="Arial" panose="020B0604020202020204" pitchFamily="34" charset="0"/>
              <a:buChar char="•"/>
            </a:pPr>
            <a:r>
              <a:rPr lang="en-GB" sz="1800" dirty="0"/>
              <a:t>for estimates of the trade of non-reporting units, partial and non-response;</a:t>
            </a:r>
          </a:p>
          <a:p>
            <a:pPr marL="342900" indent="-342900">
              <a:buFont typeface="Arial" panose="020B0604020202020204" pitchFamily="34" charset="0"/>
              <a:buChar char="•"/>
            </a:pPr>
            <a:r>
              <a:rPr lang="en-US" sz="1800" dirty="0"/>
              <a:t>for compiling</a:t>
            </a:r>
            <a:r>
              <a:rPr lang="en-US" sz="1800" dirty="0">
                <a:solidFill>
                  <a:srgbClr val="C00000"/>
                </a:solidFill>
              </a:rPr>
              <a:t> Trade by Enterprise Characteristics </a:t>
            </a:r>
            <a:r>
              <a:rPr lang="en-US" sz="1800" dirty="0"/>
              <a:t>by linking trade information at trader level with the statistical business register.</a:t>
            </a:r>
            <a:endParaRPr lang="it-IT" sz="1800" dirty="0"/>
          </a:p>
        </p:txBody>
      </p:sp>
      <p:sp>
        <p:nvSpPr>
          <p:cNvPr id="2" name="Segnaposto numero diapositiva 1"/>
          <p:cNvSpPr>
            <a:spLocks noGrp="1"/>
          </p:cNvSpPr>
          <p:nvPr>
            <p:ph type="sldNum" sz="quarter" idx="12"/>
          </p:nvPr>
        </p:nvSpPr>
        <p:spPr>
          <a:xfrm>
            <a:off x="747673" y="4423439"/>
            <a:ext cx="406400" cy="273844"/>
          </a:xfrm>
        </p:spPr>
        <p:txBody>
          <a:bodyPr/>
          <a:lstStyle/>
          <a:p>
            <a:fld id="{28555E64-09E7-E944-8DB2-BD243D665CB3}" type="slidenum">
              <a:rPr lang="it-IT" smtClean="0"/>
              <a:pPr/>
              <a:t>10</a:t>
            </a:fld>
            <a:endParaRPr lang="it-IT" dirty="0"/>
          </a:p>
        </p:txBody>
      </p:sp>
      <p:sp>
        <p:nvSpPr>
          <p:cNvPr id="6" name="Titolo 1"/>
          <p:cNvSpPr txBox="1">
            <a:spLocks/>
          </p:cNvSpPr>
          <p:nvPr/>
        </p:nvSpPr>
        <p:spPr>
          <a:xfrm>
            <a:off x="1162539" y="0"/>
            <a:ext cx="7981461" cy="447676"/>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0" y="4566327"/>
            <a:ext cx="7992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06685"/>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en-US" altLang="it-IT" sz="2000" b="1" dirty="0">
                <a:solidFill>
                  <a:schemeClr val="bg1"/>
                </a:solidFill>
                <a:latin typeface="+mj-lt"/>
              </a:rPr>
              <a:t>Register of Intra-EU reporting units</a:t>
            </a:r>
            <a:endParaRPr lang="en-US" sz="2000" b="1" dirty="0">
              <a:solidFill>
                <a:schemeClr val="bg1"/>
              </a:solidFill>
            </a:endParaRPr>
          </a:p>
        </p:txBody>
      </p:sp>
      <p:pic>
        <p:nvPicPr>
          <p:cNvPr id="9" name="Immagine 2">
            <a:extLst>
              <a:ext uri="{FF2B5EF4-FFF2-40B4-BE49-F238E27FC236}">
                <a16:creationId xmlns:a16="http://schemas.microsoft.com/office/drawing/2014/main" id="{4C245832-8BD5-4244-BCE3-1C08CC03B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2539" y="4728074"/>
            <a:ext cx="1358411" cy="23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5713169" y="4666954"/>
            <a:ext cx="3290010" cy="307777"/>
          </a:xfrm>
          <a:prstGeom prst="rect">
            <a:avLst/>
          </a:prstGeom>
          <a:noFill/>
        </p:spPr>
        <p:txBody>
          <a:bodyPr wrap="square" lIns="0" tIns="0" rIns="0" bIns="0" rtlCol="0">
            <a:spAutoFit/>
          </a:bodyPr>
          <a:lstStyle/>
          <a:p>
            <a:pPr>
              <a:buClr>
                <a:srgbClr val="CF1E24"/>
              </a:buClr>
              <a:buSzPct val="90000"/>
              <a:defRPr/>
            </a:pPr>
            <a:r>
              <a:rPr lang="en-US" altLang="it-IT" sz="1000" b="1" dirty="0">
                <a:solidFill>
                  <a:schemeClr val="tx1">
                    <a:lumMod val="75000"/>
                    <a:lumOff val="25000"/>
                  </a:schemeClr>
                </a:solidFill>
              </a:rPr>
              <a:t>UN workshop with China on Trade in Goods and Services</a:t>
            </a:r>
          </a:p>
          <a:p>
            <a:pPr>
              <a:buClr>
                <a:srgbClr val="CF1E24"/>
              </a:buClr>
              <a:buSzPct val="90000"/>
              <a:defRPr/>
            </a:pPr>
            <a:r>
              <a:rPr lang="en-US" sz="1000" dirty="0"/>
              <a:t>(Beijing, China) November 23th- 25th 2021</a:t>
            </a:r>
            <a:endParaRPr lang="it-IT" sz="1000" dirty="0"/>
          </a:p>
        </p:txBody>
      </p:sp>
    </p:spTree>
    <p:extLst>
      <p:ext uri="{BB962C8B-B14F-4D97-AF65-F5344CB8AC3E}">
        <p14:creationId xmlns:p14="http://schemas.microsoft.com/office/powerpoint/2010/main" val="235943894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47673" y="609423"/>
            <a:ext cx="8015325" cy="3421449"/>
          </a:xfrm>
          <a:prstGeom prst="rect">
            <a:avLst/>
          </a:prstGeom>
          <a:noFill/>
        </p:spPr>
        <p:txBody>
          <a:bodyPr wrap="square" lIns="0" tIns="0" rIns="0" bIns="0" rtlCol="0">
            <a:spAutoFit/>
          </a:bodyPr>
          <a:lstStyle/>
          <a:p>
            <a:pPr lvl="1"/>
            <a:r>
              <a:rPr lang="en-US" sz="1800" dirty="0">
                <a:solidFill>
                  <a:schemeClr val="tx1">
                    <a:lumMod val="75000"/>
                    <a:lumOff val="25000"/>
                  </a:schemeClr>
                </a:solidFill>
              </a:rPr>
              <a:t>The use of TEC data for the analysis and assessment of Member States' economies is increasing every year. It is necessary to meet the users needs by providing accessible, relevant and timely information.</a:t>
            </a:r>
          </a:p>
          <a:p>
            <a:pPr lvl="1"/>
            <a:endParaRPr lang="en-GB" sz="1800" dirty="0">
              <a:solidFill>
                <a:schemeClr val="tx1">
                  <a:lumMod val="75000"/>
                  <a:lumOff val="25000"/>
                </a:schemeClr>
              </a:solidFill>
            </a:endParaRPr>
          </a:p>
          <a:p>
            <a:r>
              <a:rPr lang="en-US" sz="2000" b="1" dirty="0">
                <a:solidFill>
                  <a:srgbClr val="C00000"/>
                </a:solidFill>
              </a:rPr>
              <a:t>        Scope</a:t>
            </a:r>
            <a:endParaRPr lang="it-IT" sz="2000" b="1" dirty="0">
              <a:solidFill>
                <a:srgbClr val="C00000"/>
              </a:solidFill>
            </a:endParaRPr>
          </a:p>
          <a:p>
            <a:pPr lvl="1"/>
            <a:r>
              <a:rPr lang="en-US" sz="1800" dirty="0">
                <a:solidFill>
                  <a:schemeClr val="tx1">
                    <a:lumMod val="75000"/>
                    <a:lumOff val="25000"/>
                  </a:schemeClr>
                </a:solidFill>
              </a:rPr>
              <a:t>The main objective of the</a:t>
            </a:r>
            <a:r>
              <a:rPr lang="en-US" sz="1800" b="1" dirty="0">
                <a:solidFill>
                  <a:schemeClr val="tx1">
                    <a:lumMod val="75000"/>
                    <a:lumOff val="25000"/>
                  </a:schemeClr>
                </a:solidFill>
              </a:rPr>
              <a:t> Trade in goods statistics by Enterprise Characteristics (TEC) </a:t>
            </a:r>
            <a:r>
              <a:rPr lang="en-US" sz="1800" dirty="0">
                <a:solidFill>
                  <a:schemeClr val="tx1">
                    <a:lumMod val="75000"/>
                    <a:lumOff val="25000"/>
                  </a:schemeClr>
                </a:solidFill>
              </a:rPr>
              <a:t>is to bridge two major statistical domains which have traditionally been compiled and used separately, business statistics and international trade in goods statistics (ITGS). The SBRs play an important role in the compilation process of business statistics.</a:t>
            </a:r>
            <a:endParaRPr lang="it-IT" sz="1800" dirty="0">
              <a:solidFill>
                <a:schemeClr val="tx1">
                  <a:lumMod val="75000"/>
                  <a:lumOff val="25000"/>
                </a:schemeClr>
              </a:solidFill>
            </a:endParaRPr>
          </a:p>
          <a:p>
            <a:pPr marL="285750" indent="-285750">
              <a:spcAft>
                <a:spcPts val="1000"/>
              </a:spcAft>
              <a:buClr>
                <a:srgbClr val="CF1E24"/>
              </a:buClr>
              <a:buSzPct val="90000"/>
              <a:buFont typeface="Wingdings" panose="05000000000000000000" pitchFamily="2" charset="2"/>
              <a:buChar char="§"/>
              <a:defRPr/>
            </a:pPr>
            <a:endParaRPr lang="en-US" sz="1800" dirty="0">
              <a:solidFill>
                <a:schemeClr val="tx1">
                  <a:lumMod val="75000"/>
                  <a:lumOff val="25000"/>
                </a:schemeClr>
              </a:solidFill>
            </a:endParaRPr>
          </a:p>
          <a:p>
            <a:pPr marL="285750" indent="-285750">
              <a:spcAft>
                <a:spcPts val="1000"/>
              </a:spcAft>
              <a:buClr>
                <a:srgbClr val="CF1E24"/>
              </a:buClr>
              <a:buSzPct val="90000"/>
              <a:buFont typeface="Wingdings" panose="05000000000000000000" pitchFamily="2" charset="2"/>
              <a:buChar char="§"/>
              <a:defRPr/>
            </a:pPr>
            <a:endParaRPr lang="en-US" sz="1600" dirty="0">
              <a:solidFill>
                <a:schemeClr val="tx1">
                  <a:lumMod val="75000"/>
                  <a:lumOff val="25000"/>
                </a:schemeClr>
              </a:solidFill>
            </a:endParaRPr>
          </a:p>
        </p:txBody>
      </p:sp>
      <p:sp>
        <p:nvSpPr>
          <p:cNvPr id="2" name="Segnaposto numero diapositiva 1"/>
          <p:cNvSpPr>
            <a:spLocks noGrp="1"/>
          </p:cNvSpPr>
          <p:nvPr>
            <p:ph type="sldNum" sz="quarter" idx="12"/>
          </p:nvPr>
        </p:nvSpPr>
        <p:spPr>
          <a:xfrm>
            <a:off x="747673" y="4423439"/>
            <a:ext cx="406400" cy="273844"/>
          </a:xfrm>
        </p:spPr>
        <p:txBody>
          <a:bodyPr/>
          <a:lstStyle/>
          <a:p>
            <a:fld id="{28555E64-09E7-E944-8DB2-BD243D665CB3}" type="slidenum">
              <a:rPr lang="it-IT" smtClean="0"/>
              <a:pPr/>
              <a:t>11</a:t>
            </a:fld>
            <a:endParaRPr lang="it-IT" dirty="0"/>
          </a:p>
        </p:txBody>
      </p:sp>
      <p:sp>
        <p:nvSpPr>
          <p:cNvPr id="6" name="Titolo 1"/>
          <p:cNvSpPr txBox="1">
            <a:spLocks/>
          </p:cNvSpPr>
          <p:nvPr/>
        </p:nvSpPr>
        <p:spPr>
          <a:xfrm>
            <a:off x="1162539" y="0"/>
            <a:ext cx="7981461" cy="447676"/>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0" y="4566327"/>
            <a:ext cx="7992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06685"/>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en-US" altLang="it-IT" sz="2000" b="1" dirty="0">
                <a:solidFill>
                  <a:schemeClr val="bg1"/>
                </a:solidFill>
                <a:latin typeface="+mj-lt"/>
              </a:rPr>
              <a:t>TEC data compilation</a:t>
            </a:r>
            <a:endParaRPr lang="en-US" sz="2000" b="1" dirty="0">
              <a:solidFill>
                <a:schemeClr val="bg1"/>
              </a:solidFill>
            </a:endParaRPr>
          </a:p>
        </p:txBody>
      </p:sp>
      <p:pic>
        <p:nvPicPr>
          <p:cNvPr id="9" name="Immagine 2">
            <a:extLst>
              <a:ext uri="{FF2B5EF4-FFF2-40B4-BE49-F238E27FC236}">
                <a16:creationId xmlns:a16="http://schemas.microsoft.com/office/drawing/2014/main" id="{4C245832-8BD5-4244-BCE3-1C08CC03B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2539" y="4728074"/>
            <a:ext cx="1358411" cy="23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5713169" y="4666954"/>
            <a:ext cx="3290010" cy="307777"/>
          </a:xfrm>
          <a:prstGeom prst="rect">
            <a:avLst/>
          </a:prstGeom>
          <a:noFill/>
        </p:spPr>
        <p:txBody>
          <a:bodyPr wrap="square" lIns="0" tIns="0" rIns="0" bIns="0" rtlCol="0">
            <a:spAutoFit/>
          </a:bodyPr>
          <a:lstStyle/>
          <a:p>
            <a:pPr>
              <a:buClr>
                <a:srgbClr val="CF1E24"/>
              </a:buClr>
              <a:buSzPct val="90000"/>
              <a:defRPr/>
            </a:pPr>
            <a:r>
              <a:rPr lang="en-US" altLang="it-IT" sz="1000" b="1" dirty="0">
                <a:solidFill>
                  <a:schemeClr val="tx1">
                    <a:lumMod val="75000"/>
                    <a:lumOff val="25000"/>
                  </a:schemeClr>
                </a:solidFill>
              </a:rPr>
              <a:t>UN workshop with China on Trade in Goods and Services</a:t>
            </a:r>
          </a:p>
          <a:p>
            <a:pPr>
              <a:buClr>
                <a:srgbClr val="CF1E24"/>
              </a:buClr>
              <a:buSzPct val="90000"/>
              <a:defRPr/>
            </a:pPr>
            <a:r>
              <a:rPr lang="en-US" sz="1000" dirty="0"/>
              <a:t>(Beijing, China) November 23th- 25th 2021</a:t>
            </a:r>
            <a:endParaRPr lang="it-IT" sz="1000" dirty="0"/>
          </a:p>
        </p:txBody>
      </p:sp>
    </p:spTree>
    <p:extLst>
      <p:ext uri="{BB962C8B-B14F-4D97-AF65-F5344CB8AC3E}">
        <p14:creationId xmlns:p14="http://schemas.microsoft.com/office/powerpoint/2010/main" val="381720665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47673" y="609423"/>
            <a:ext cx="8015325" cy="4185761"/>
          </a:xfrm>
          <a:prstGeom prst="rect">
            <a:avLst/>
          </a:prstGeom>
          <a:noFill/>
        </p:spPr>
        <p:txBody>
          <a:bodyPr wrap="square" lIns="0" tIns="0" rIns="0" bIns="0" rtlCol="0">
            <a:spAutoFit/>
          </a:bodyPr>
          <a:lstStyle/>
          <a:p>
            <a:pPr lvl="1"/>
            <a:r>
              <a:rPr lang="en-US" sz="1600" b="1" dirty="0">
                <a:solidFill>
                  <a:srgbClr val="C00000"/>
                </a:solidFill>
              </a:rPr>
              <a:t>Business registers for statistical purposes allow:</a:t>
            </a:r>
            <a:endParaRPr lang="en-US" sz="1600" dirty="0"/>
          </a:p>
          <a:p>
            <a:pPr marL="742731" lvl="1" indent="-285750">
              <a:buFont typeface="Arial" panose="020B0604020202020204" pitchFamily="34" charset="0"/>
              <a:buChar char="•"/>
            </a:pPr>
            <a:r>
              <a:rPr lang="en-US" sz="1600" dirty="0"/>
              <a:t>The detection and construction of statistical units. The units used for statistical observation or analysis may represent real economic structures but do not always correspond to legal or administrative units. The role of the SBRs is to function as a bridge between administrative and statistical units</a:t>
            </a:r>
          </a:p>
          <a:p>
            <a:pPr marL="742731" lvl="1" indent="-285750">
              <a:buFont typeface="Arial" panose="020B0604020202020204" pitchFamily="34" charset="0"/>
              <a:buChar char="•"/>
            </a:pPr>
            <a:r>
              <a:rPr lang="en-US" sz="1600" dirty="0"/>
              <a:t>The preparation and coordination of surveys and for grossing-up survey results. The most obvious use for SBRs is to supply sample and population data necessary for conducting surveys</a:t>
            </a:r>
          </a:p>
          <a:p>
            <a:pPr marL="742731" lvl="1" indent="-285750">
              <a:buFont typeface="Arial" panose="020B0604020202020204" pitchFamily="34" charset="0"/>
              <a:buChar char="•"/>
            </a:pPr>
            <a:r>
              <a:rPr lang="en-US" sz="1600" dirty="0"/>
              <a:t> Providing statistics and analysis of business population and its demography. Number of enterprises, employment, turnover and business demography changes of the enterprises (births, deaths, survival and growth), breakdown according to institutional sectors are provided within SBR</a:t>
            </a:r>
          </a:p>
          <a:p>
            <a:pPr marL="742731" lvl="1" indent="-285750">
              <a:buFont typeface="Arial" panose="020B0604020202020204" pitchFamily="34" charset="0"/>
              <a:buChar char="•"/>
            </a:pPr>
            <a:r>
              <a:rPr lang="en-US" sz="1600" dirty="0"/>
              <a:t>Providing tool for using administrative data for statistical purposes. The use of administrative data in the production of statistics has gained relevance to decrease burden on enterprises</a:t>
            </a:r>
          </a:p>
          <a:p>
            <a:pPr marL="742731" lvl="1" indent="-285750">
              <a:buFont typeface="Arial" panose="020B0604020202020204" pitchFamily="34" charset="0"/>
              <a:buChar char="•"/>
            </a:pPr>
            <a:r>
              <a:rPr lang="en-US" sz="1600" dirty="0"/>
              <a:t>Integration of statistical data from different statistical authorities. </a:t>
            </a:r>
            <a:endParaRPr lang="en-US" sz="1600" dirty="0">
              <a:solidFill>
                <a:schemeClr val="tx1">
                  <a:lumMod val="75000"/>
                  <a:lumOff val="25000"/>
                </a:schemeClr>
              </a:solidFill>
            </a:endParaRPr>
          </a:p>
          <a:p>
            <a:pPr marL="285750" indent="-285750">
              <a:spcAft>
                <a:spcPts val="1000"/>
              </a:spcAft>
              <a:buClr>
                <a:srgbClr val="CF1E24"/>
              </a:buClr>
              <a:buSzPct val="90000"/>
              <a:buFont typeface="Wingdings" panose="05000000000000000000" pitchFamily="2" charset="2"/>
              <a:buChar char="§"/>
              <a:defRPr/>
            </a:pPr>
            <a:endParaRPr lang="en-US" sz="1600" dirty="0">
              <a:solidFill>
                <a:schemeClr val="tx1">
                  <a:lumMod val="75000"/>
                  <a:lumOff val="25000"/>
                </a:schemeClr>
              </a:solidFill>
            </a:endParaRPr>
          </a:p>
        </p:txBody>
      </p:sp>
      <p:sp>
        <p:nvSpPr>
          <p:cNvPr id="2" name="Segnaposto numero diapositiva 1"/>
          <p:cNvSpPr>
            <a:spLocks noGrp="1"/>
          </p:cNvSpPr>
          <p:nvPr>
            <p:ph type="sldNum" sz="quarter" idx="12"/>
          </p:nvPr>
        </p:nvSpPr>
        <p:spPr>
          <a:xfrm>
            <a:off x="747673" y="4423439"/>
            <a:ext cx="406400" cy="273844"/>
          </a:xfrm>
        </p:spPr>
        <p:txBody>
          <a:bodyPr/>
          <a:lstStyle/>
          <a:p>
            <a:fld id="{28555E64-09E7-E944-8DB2-BD243D665CB3}" type="slidenum">
              <a:rPr lang="it-IT" smtClean="0"/>
              <a:pPr/>
              <a:t>12</a:t>
            </a:fld>
            <a:endParaRPr lang="it-IT" dirty="0"/>
          </a:p>
        </p:txBody>
      </p:sp>
      <p:sp>
        <p:nvSpPr>
          <p:cNvPr id="6" name="Titolo 1"/>
          <p:cNvSpPr txBox="1">
            <a:spLocks/>
          </p:cNvSpPr>
          <p:nvPr/>
        </p:nvSpPr>
        <p:spPr>
          <a:xfrm>
            <a:off x="1162539" y="0"/>
            <a:ext cx="7981461" cy="447676"/>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0" y="4566327"/>
            <a:ext cx="7992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06685"/>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en-US" sz="2000" b="1" dirty="0">
                <a:solidFill>
                  <a:schemeClr val="bg1"/>
                </a:solidFill>
                <a:latin typeface="+mj-lt"/>
              </a:rPr>
              <a:t>Key facts about SBR</a:t>
            </a:r>
            <a:endParaRPr lang="en-US" sz="2000" b="1" dirty="0">
              <a:solidFill>
                <a:schemeClr val="bg1"/>
              </a:solidFill>
            </a:endParaRPr>
          </a:p>
        </p:txBody>
      </p:sp>
      <p:pic>
        <p:nvPicPr>
          <p:cNvPr id="9" name="Immagine 2">
            <a:extLst>
              <a:ext uri="{FF2B5EF4-FFF2-40B4-BE49-F238E27FC236}">
                <a16:creationId xmlns:a16="http://schemas.microsoft.com/office/drawing/2014/main" id="{4C245832-8BD5-4244-BCE3-1C08CC03B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2539" y="4728074"/>
            <a:ext cx="1358411" cy="23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5713169" y="4666954"/>
            <a:ext cx="3290010" cy="307777"/>
          </a:xfrm>
          <a:prstGeom prst="rect">
            <a:avLst/>
          </a:prstGeom>
          <a:noFill/>
        </p:spPr>
        <p:txBody>
          <a:bodyPr wrap="square" lIns="0" tIns="0" rIns="0" bIns="0" rtlCol="0">
            <a:spAutoFit/>
          </a:bodyPr>
          <a:lstStyle/>
          <a:p>
            <a:pPr>
              <a:buClr>
                <a:srgbClr val="CF1E24"/>
              </a:buClr>
              <a:buSzPct val="90000"/>
              <a:defRPr/>
            </a:pPr>
            <a:r>
              <a:rPr lang="en-US" altLang="it-IT" sz="1000" b="1" dirty="0">
                <a:solidFill>
                  <a:schemeClr val="tx1">
                    <a:lumMod val="75000"/>
                    <a:lumOff val="25000"/>
                  </a:schemeClr>
                </a:solidFill>
              </a:rPr>
              <a:t>UN workshop with China on Trade in Goods and Services</a:t>
            </a:r>
          </a:p>
          <a:p>
            <a:pPr>
              <a:buClr>
                <a:srgbClr val="CF1E24"/>
              </a:buClr>
              <a:buSzPct val="90000"/>
              <a:defRPr/>
            </a:pPr>
            <a:r>
              <a:rPr lang="en-US" sz="1000" dirty="0"/>
              <a:t>(Beijing, China) November 23th- 25th 2021</a:t>
            </a:r>
            <a:endParaRPr lang="it-IT" sz="1000" dirty="0"/>
          </a:p>
        </p:txBody>
      </p:sp>
    </p:spTree>
    <p:extLst>
      <p:ext uri="{BB962C8B-B14F-4D97-AF65-F5344CB8AC3E}">
        <p14:creationId xmlns:p14="http://schemas.microsoft.com/office/powerpoint/2010/main" val="3284398403"/>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747673" y="4423439"/>
            <a:ext cx="406400" cy="273844"/>
          </a:xfrm>
        </p:spPr>
        <p:txBody>
          <a:bodyPr/>
          <a:lstStyle/>
          <a:p>
            <a:fld id="{28555E64-09E7-E944-8DB2-BD243D665CB3}" type="slidenum">
              <a:rPr lang="it-IT" smtClean="0"/>
              <a:pPr/>
              <a:t>13</a:t>
            </a:fld>
            <a:endParaRPr lang="it-IT" dirty="0"/>
          </a:p>
        </p:txBody>
      </p:sp>
      <p:sp>
        <p:nvSpPr>
          <p:cNvPr id="6" name="Titolo 1"/>
          <p:cNvSpPr txBox="1">
            <a:spLocks/>
          </p:cNvSpPr>
          <p:nvPr/>
        </p:nvSpPr>
        <p:spPr>
          <a:xfrm>
            <a:off x="1162539" y="0"/>
            <a:ext cx="7981461" cy="447676"/>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0" y="4566327"/>
            <a:ext cx="7992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06685"/>
            <a:ext cx="7610474" cy="307777"/>
          </a:xfrm>
          <a:prstGeom prst="rect">
            <a:avLst/>
          </a:prstGeom>
          <a:noFill/>
        </p:spPr>
        <p:txBody>
          <a:bodyPr wrap="square" lIns="0" tIns="0" rIns="0" bIns="0" rtlCol="0">
            <a:spAutoFit/>
          </a:bodyPr>
          <a:lstStyle/>
          <a:p>
            <a:pPr lvl="0"/>
            <a:r>
              <a:rPr lang="en-US" sz="2000" b="1" dirty="0">
                <a:solidFill>
                  <a:schemeClr val="bg1"/>
                </a:solidFill>
              </a:rPr>
              <a:t>Methodological aspects about Trade – SBRs data integration</a:t>
            </a:r>
          </a:p>
        </p:txBody>
      </p:sp>
      <p:pic>
        <p:nvPicPr>
          <p:cNvPr id="9" name="Immagine 2">
            <a:extLst>
              <a:ext uri="{FF2B5EF4-FFF2-40B4-BE49-F238E27FC236}">
                <a16:creationId xmlns:a16="http://schemas.microsoft.com/office/drawing/2014/main" id="{4C245832-8BD5-4244-BCE3-1C08CC03B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2539" y="4728074"/>
            <a:ext cx="1358411" cy="23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5683911" y="4690099"/>
            <a:ext cx="3313785" cy="307777"/>
          </a:xfrm>
          <a:prstGeom prst="rect">
            <a:avLst/>
          </a:prstGeom>
          <a:noFill/>
        </p:spPr>
        <p:txBody>
          <a:bodyPr wrap="square" lIns="0" tIns="0" rIns="0" bIns="0" rtlCol="0">
            <a:spAutoFit/>
          </a:bodyPr>
          <a:lstStyle/>
          <a:p>
            <a:pPr>
              <a:buClr>
                <a:srgbClr val="CF1E24"/>
              </a:buClr>
              <a:buSzPct val="90000"/>
              <a:defRPr/>
            </a:pPr>
            <a:r>
              <a:rPr lang="en-US" altLang="it-IT" sz="1000" b="1" dirty="0">
                <a:solidFill>
                  <a:schemeClr val="tx1">
                    <a:lumMod val="75000"/>
                    <a:lumOff val="25000"/>
                  </a:schemeClr>
                </a:solidFill>
              </a:rPr>
              <a:t>UN workshop with China on Trade in Goods and Services</a:t>
            </a:r>
          </a:p>
          <a:p>
            <a:pPr>
              <a:buClr>
                <a:srgbClr val="CF1E24"/>
              </a:buClr>
              <a:buSzPct val="90000"/>
              <a:defRPr/>
            </a:pPr>
            <a:r>
              <a:rPr lang="en-US" sz="1000" dirty="0"/>
              <a:t>Beijing, China, November 23th- 25th 2021</a:t>
            </a:r>
            <a:endParaRPr lang="it-IT" sz="1000" dirty="0"/>
          </a:p>
        </p:txBody>
      </p:sp>
      <p:sp>
        <p:nvSpPr>
          <p:cNvPr id="11" name="Rettangolo 10"/>
          <p:cNvSpPr/>
          <p:nvPr/>
        </p:nvSpPr>
        <p:spPr>
          <a:xfrm>
            <a:off x="1162539" y="724774"/>
            <a:ext cx="6977850" cy="1646605"/>
          </a:xfrm>
          <a:prstGeom prst="rect">
            <a:avLst/>
          </a:prstGeom>
        </p:spPr>
        <p:txBody>
          <a:bodyPr wrap="square">
            <a:spAutoFit/>
          </a:bodyPr>
          <a:lstStyle/>
          <a:p>
            <a:r>
              <a:rPr lang="en-US" sz="1600" b="1" dirty="0">
                <a:solidFill>
                  <a:srgbClr val="C00000"/>
                </a:solidFill>
              </a:rPr>
              <a:t>VAT code represents the key between Foreign Trade Register and SBRs </a:t>
            </a:r>
          </a:p>
          <a:p>
            <a:r>
              <a:rPr lang="en-US" sz="1400" dirty="0"/>
              <a:t>Each trader VAT code (Legal Unit) can be associated to a Business Unit code (Statistical Unit) </a:t>
            </a:r>
          </a:p>
          <a:p>
            <a:endParaRPr lang="en-US" sz="1400" dirty="0"/>
          </a:p>
          <a:p>
            <a:r>
              <a:rPr lang="en-US" sz="1600" dirty="0"/>
              <a:t>Link between VAT [ID]                        BU [ID] based on:</a:t>
            </a:r>
            <a:endParaRPr lang="it-IT" sz="1600" dirty="0"/>
          </a:p>
          <a:p>
            <a:pPr marL="285750" indent="-285750">
              <a:spcBef>
                <a:spcPts val="600"/>
              </a:spcBef>
              <a:buFont typeface="Arial" panose="020B0604020202020204" pitchFamily="34" charset="0"/>
              <a:buChar char="•"/>
            </a:pPr>
            <a:r>
              <a:rPr lang="en-US" sz="1800" dirty="0">
                <a:solidFill>
                  <a:srgbClr val="000000"/>
                </a:solidFill>
                <a:effectLst/>
                <a:latin typeface="Calibri" panose="020F0502020204030204" pitchFamily="34" charset="0"/>
                <a:ea typeface="Times New Roman" panose="02020603050405020304" pitchFamily="18" charset="0"/>
              </a:rPr>
              <a:t>	</a:t>
            </a:r>
            <a:r>
              <a:rPr lang="en-US" sz="1600" dirty="0">
                <a:solidFill>
                  <a:srgbClr val="000000"/>
                </a:solidFill>
                <a:effectLst/>
                <a:latin typeface="Calibri" panose="020F0502020204030204" pitchFamily="34" charset="0"/>
                <a:ea typeface="Times New Roman" panose="02020603050405020304" pitchFamily="18" charset="0"/>
              </a:rPr>
              <a:t>The Statistical Business Register system </a:t>
            </a:r>
            <a:endParaRPr lang="it-IT" sz="16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600" dirty="0">
                <a:solidFill>
                  <a:srgbClr val="000000"/>
                </a:solidFill>
                <a:effectLst/>
                <a:latin typeface="Calibri" panose="020F0502020204030204" pitchFamily="34" charset="0"/>
                <a:ea typeface="Calibri" panose="020F0502020204030204" pitchFamily="34" charset="0"/>
              </a:rPr>
              <a:t>	Historical Revenue Agency Register</a:t>
            </a:r>
            <a:endParaRPr lang="en-US" sz="1600" dirty="0"/>
          </a:p>
        </p:txBody>
      </p:sp>
      <p:sp>
        <p:nvSpPr>
          <p:cNvPr id="7" name="Rettangolo 6"/>
          <p:cNvSpPr/>
          <p:nvPr/>
        </p:nvSpPr>
        <p:spPr>
          <a:xfrm>
            <a:off x="1162539" y="2458306"/>
            <a:ext cx="7189021" cy="2277547"/>
          </a:xfrm>
          <a:prstGeom prst="rect">
            <a:avLst/>
          </a:prstGeom>
        </p:spPr>
        <p:txBody>
          <a:bodyPr wrap="square">
            <a:spAutoFit/>
          </a:bodyPr>
          <a:lstStyle/>
          <a:p>
            <a:r>
              <a:rPr lang="en-US" sz="1600" b="1" dirty="0">
                <a:solidFill>
                  <a:srgbClr val="C00000"/>
                </a:solidFill>
              </a:rPr>
              <a:t>Integration process: step 1</a:t>
            </a:r>
            <a:endParaRPr lang="it-IT" sz="1600" b="1" dirty="0">
              <a:solidFill>
                <a:srgbClr val="C00000"/>
              </a:solidFill>
            </a:endParaRPr>
          </a:p>
          <a:p>
            <a:pPr marL="285750" lvl="0" indent="-285750">
              <a:buFont typeface="Arial" panose="020B0604020202020204" pitchFamily="34" charset="0"/>
              <a:buChar char="•"/>
            </a:pPr>
            <a:r>
              <a:rPr lang="en-US" sz="1600" dirty="0">
                <a:solidFill>
                  <a:srgbClr val="000000"/>
                </a:solidFill>
                <a:latin typeface="Calibri" panose="020F0502020204030204" pitchFamily="34" charset="0"/>
              </a:rPr>
              <a:t>The traders VAT Register [VAT and EORI numbers] is linked</a:t>
            </a:r>
            <a:r>
              <a:rPr lang="it-IT" sz="1600" dirty="0">
                <a:solidFill>
                  <a:srgbClr val="000000"/>
                </a:solidFill>
                <a:latin typeface="Calibri" panose="020F0502020204030204" pitchFamily="34" charset="0"/>
              </a:rPr>
              <a:t> with</a:t>
            </a:r>
            <a:r>
              <a:rPr lang="en-US" sz="1600" dirty="0">
                <a:solidFill>
                  <a:srgbClr val="000000"/>
                </a:solidFill>
                <a:latin typeface="Calibri" panose="020F0502020204030204" pitchFamily="34" charset="0"/>
              </a:rPr>
              <a:t> SBRs system (through the complete VAT Register)</a:t>
            </a:r>
            <a:endParaRPr lang="it-IT" sz="1600" dirty="0">
              <a:solidFill>
                <a:srgbClr val="000000"/>
              </a:solidFill>
              <a:latin typeface="Calibri" panose="020F0502020204030204" pitchFamily="34" charset="0"/>
            </a:endParaRPr>
          </a:p>
          <a:p>
            <a:pPr marL="285750" lvl="0" indent="-285750">
              <a:buFont typeface="Arial" panose="020B0604020202020204" pitchFamily="34" charset="0"/>
              <a:buChar char="•"/>
            </a:pPr>
            <a:r>
              <a:rPr lang="en-US" sz="1600" dirty="0">
                <a:solidFill>
                  <a:srgbClr val="000000"/>
                </a:solidFill>
                <a:latin typeface="Calibri" panose="020F0502020204030204" pitchFamily="34" charset="0"/>
              </a:rPr>
              <a:t>Link with the enterprise demography dataset  units (business register of the legal unit events)</a:t>
            </a:r>
            <a:endParaRPr lang="it-IT" sz="1600" dirty="0">
              <a:solidFill>
                <a:srgbClr val="000000"/>
              </a:solidFill>
              <a:latin typeface="Calibri" panose="020F0502020204030204" pitchFamily="34" charset="0"/>
            </a:endParaRPr>
          </a:p>
          <a:p>
            <a:pPr marL="285750" lvl="0" indent="-285750">
              <a:buFont typeface="Arial" panose="020B0604020202020204" pitchFamily="34" charset="0"/>
              <a:buChar char="•"/>
            </a:pPr>
            <a:r>
              <a:rPr lang="en-US" sz="1600" dirty="0">
                <a:solidFill>
                  <a:srgbClr val="000000"/>
                </a:solidFill>
                <a:latin typeface="Calibri" panose="020F0502020204030204" pitchFamily="34" charset="0"/>
              </a:rPr>
              <a:t>Complex Units: Analysis of enterprises that are suspected to be Special Purpose Entities (VAT that are not relevant “statistical unit”, but with high values and belonging to a group) </a:t>
            </a:r>
            <a:endParaRPr lang="it-IT" sz="1600" dirty="0">
              <a:solidFill>
                <a:srgbClr val="000000"/>
              </a:solidFill>
              <a:latin typeface="Calibri" panose="020F0502020204030204" pitchFamily="34" charset="0"/>
            </a:endParaRPr>
          </a:p>
          <a:p>
            <a:endParaRPr lang="en-US" sz="1400" b="1" dirty="0">
              <a:solidFill>
                <a:srgbClr val="C00000"/>
              </a:solidFill>
            </a:endParaRPr>
          </a:p>
        </p:txBody>
      </p:sp>
      <p:sp>
        <p:nvSpPr>
          <p:cNvPr id="4" name="Rettangolo 3"/>
          <p:cNvSpPr/>
          <p:nvPr/>
        </p:nvSpPr>
        <p:spPr>
          <a:xfrm>
            <a:off x="7114478" y="3546088"/>
            <a:ext cx="1672682" cy="7694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Freccia bidirezionale orizzontale 16">
            <a:extLst>
              <a:ext uri="{FF2B5EF4-FFF2-40B4-BE49-F238E27FC236}">
                <a16:creationId xmlns:a16="http://schemas.microsoft.com/office/drawing/2014/main" id="{4F6C5B31-A77E-4D3B-A147-67DFFCC87BCC}"/>
              </a:ext>
            </a:extLst>
          </p:cNvPr>
          <p:cNvSpPr/>
          <p:nvPr/>
        </p:nvSpPr>
        <p:spPr>
          <a:xfrm>
            <a:off x="3258645" y="1420696"/>
            <a:ext cx="728547" cy="254759"/>
          </a:xfrm>
          <a:prstGeom prst="leftRightArrow">
            <a:avLst/>
          </a:prstGeom>
          <a:solidFill>
            <a:srgbClr val="AE10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8639372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747673" y="4423439"/>
            <a:ext cx="406400" cy="273844"/>
          </a:xfrm>
        </p:spPr>
        <p:txBody>
          <a:bodyPr/>
          <a:lstStyle/>
          <a:p>
            <a:fld id="{28555E64-09E7-E944-8DB2-BD243D665CB3}" type="slidenum">
              <a:rPr lang="it-IT" smtClean="0"/>
              <a:pPr/>
              <a:t>14</a:t>
            </a:fld>
            <a:endParaRPr lang="it-IT" dirty="0"/>
          </a:p>
        </p:txBody>
      </p:sp>
      <p:sp>
        <p:nvSpPr>
          <p:cNvPr id="6" name="Titolo 1"/>
          <p:cNvSpPr txBox="1">
            <a:spLocks/>
          </p:cNvSpPr>
          <p:nvPr/>
        </p:nvSpPr>
        <p:spPr>
          <a:xfrm>
            <a:off x="1162539" y="0"/>
            <a:ext cx="7981461" cy="447676"/>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0" y="4566327"/>
            <a:ext cx="7992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06685"/>
            <a:ext cx="7610474" cy="307777"/>
          </a:xfrm>
          <a:prstGeom prst="rect">
            <a:avLst/>
          </a:prstGeom>
          <a:noFill/>
        </p:spPr>
        <p:txBody>
          <a:bodyPr wrap="square" lIns="0" tIns="0" rIns="0" bIns="0" rtlCol="0">
            <a:spAutoFit/>
          </a:bodyPr>
          <a:lstStyle/>
          <a:p>
            <a:pPr lvl="0"/>
            <a:r>
              <a:rPr lang="en-US" sz="2000" b="1" dirty="0">
                <a:solidFill>
                  <a:schemeClr val="bg1"/>
                </a:solidFill>
              </a:rPr>
              <a:t>Methodological aspects and integration issues</a:t>
            </a:r>
          </a:p>
        </p:txBody>
      </p:sp>
      <p:pic>
        <p:nvPicPr>
          <p:cNvPr id="9" name="Immagine 2">
            <a:extLst>
              <a:ext uri="{FF2B5EF4-FFF2-40B4-BE49-F238E27FC236}">
                <a16:creationId xmlns:a16="http://schemas.microsoft.com/office/drawing/2014/main" id="{4C245832-8BD5-4244-BCE3-1C08CC03B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2539" y="4728074"/>
            <a:ext cx="1358411" cy="23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5683911" y="4690099"/>
            <a:ext cx="3313785" cy="307777"/>
          </a:xfrm>
          <a:prstGeom prst="rect">
            <a:avLst/>
          </a:prstGeom>
          <a:noFill/>
        </p:spPr>
        <p:txBody>
          <a:bodyPr wrap="square" lIns="0" tIns="0" rIns="0" bIns="0" rtlCol="0">
            <a:spAutoFit/>
          </a:bodyPr>
          <a:lstStyle/>
          <a:p>
            <a:pPr>
              <a:buClr>
                <a:srgbClr val="CF1E24"/>
              </a:buClr>
              <a:buSzPct val="90000"/>
              <a:defRPr/>
            </a:pPr>
            <a:r>
              <a:rPr lang="en-US" altLang="it-IT" sz="1000" b="1" dirty="0">
                <a:solidFill>
                  <a:schemeClr val="tx1">
                    <a:lumMod val="75000"/>
                    <a:lumOff val="25000"/>
                  </a:schemeClr>
                </a:solidFill>
              </a:rPr>
              <a:t>UN workshop with China on Trade in Goods and Services</a:t>
            </a:r>
          </a:p>
          <a:p>
            <a:pPr>
              <a:buClr>
                <a:srgbClr val="CF1E24"/>
              </a:buClr>
              <a:buSzPct val="90000"/>
              <a:defRPr/>
            </a:pPr>
            <a:r>
              <a:rPr lang="en-US" sz="1000" dirty="0"/>
              <a:t>Beijing, China, November 23th- 25th 2021</a:t>
            </a:r>
            <a:endParaRPr lang="it-IT" sz="1000" dirty="0"/>
          </a:p>
        </p:txBody>
      </p:sp>
      <p:sp>
        <p:nvSpPr>
          <p:cNvPr id="7" name="Rettangolo 6"/>
          <p:cNvSpPr/>
          <p:nvPr/>
        </p:nvSpPr>
        <p:spPr>
          <a:xfrm>
            <a:off x="492708" y="664497"/>
            <a:ext cx="8158583" cy="800219"/>
          </a:xfrm>
          <a:prstGeom prst="rect">
            <a:avLst/>
          </a:prstGeom>
        </p:spPr>
        <p:txBody>
          <a:bodyPr wrap="square">
            <a:spAutoFit/>
          </a:bodyPr>
          <a:lstStyle/>
          <a:p>
            <a:r>
              <a:rPr lang="en-US" sz="1600" b="1" dirty="0">
                <a:solidFill>
                  <a:srgbClr val="C00000"/>
                </a:solidFill>
              </a:rPr>
              <a:t>Linking trade values with enterprise characteristics: step 2</a:t>
            </a:r>
          </a:p>
          <a:p>
            <a:r>
              <a:rPr lang="en-US" sz="1600" dirty="0">
                <a:solidFill>
                  <a:srgbClr val="000000"/>
                </a:solidFill>
                <a:latin typeface="Calibri" panose="020F0502020204030204" pitchFamily="34" charset="0"/>
              </a:rPr>
              <a:t>The trade data of each trader are linked with the enterprise characteristics recorded in the SBRs </a:t>
            </a:r>
          </a:p>
          <a:p>
            <a:endParaRPr lang="en-US" sz="1400" b="1" dirty="0">
              <a:solidFill>
                <a:srgbClr val="C00000"/>
              </a:solidFill>
            </a:endParaRPr>
          </a:p>
        </p:txBody>
      </p:sp>
      <p:sp>
        <p:nvSpPr>
          <p:cNvPr id="4" name="Rettangolo 3"/>
          <p:cNvSpPr/>
          <p:nvPr/>
        </p:nvSpPr>
        <p:spPr>
          <a:xfrm>
            <a:off x="7114478" y="3546088"/>
            <a:ext cx="1672682" cy="7694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3" name="Immagine 2">
            <a:extLst>
              <a:ext uri="{FF2B5EF4-FFF2-40B4-BE49-F238E27FC236}">
                <a16:creationId xmlns:a16="http://schemas.microsoft.com/office/drawing/2014/main" id="{A099D9DA-53C3-478D-BFB7-A3C31615152A}"/>
              </a:ext>
            </a:extLst>
          </p:cNvPr>
          <p:cNvPicPr>
            <a:picLocks noChangeAspect="1"/>
          </p:cNvPicPr>
          <p:nvPr/>
        </p:nvPicPr>
        <p:blipFill rotWithShape="1">
          <a:blip r:embed="rId4"/>
          <a:srcRect r="15211"/>
          <a:stretch/>
        </p:blipFill>
        <p:spPr>
          <a:xfrm>
            <a:off x="1497946" y="1266092"/>
            <a:ext cx="5934480" cy="3267020"/>
          </a:xfrm>
          <a:prstGeom prst="rect">
            <a:avLst/>
          </a:prstGeom>
        </p:spPr>
      </p:pic>
    </p:spTree>
    <p:extLst>
      <p:ext uri="{BB962C8B-B14F-4D97-AF65-F5344CB8AC3E}">
        <p14:creationId xmlns:p14="http://schemas.microsoft.com/office/powerpoint/2010/main" val="1865835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162540" y="1196555"/>
            <a:ext cx="7600458" cy="620683"/>
          </a:xfrm>
          <a:prstGeom prst="rect">
            <a:avLst/>
          </a:prstGeom>
          <a:noFill/>
        </p:spPr>
        <p:txBody>
          <a:bodyPr wrap="square" lIns="0" tIns="0" rIns="0" bIns="0" rtlCol="0">
            <a:spAutoFit/>
          </a:bodyPr>
          <a:lstStyle/>
          <a:p>
            <a:pPr marL="285750" indent="-285750">
              <a:spcAft>
                <a:spcPts val="1000"/>
              </a:spcAft>
              <a:buClr>
                <a:srgbClr val="CF1E24"/>
              </a:buClr>
              <a:buSzPct val="90000"/>
              <a:buFont typeface="Wingdings" panose="05000000000000000000" pitchFamily="2" charset="2"/>
              <a:buChar char="§"/>
              <a:defRPr/>
            </a:pPr>
            <a:endParaRPr lang="en-US" sz="1600" dirty="0">
              <a:solidFill>
                <a:schemeClr val="tx1">
                  <a:lumMod val="75000"/>
                  <a:lumOff val="25000"/>
                </a:schemeClr>
              </a:solidFill>
            </a:endParaRPr>
          </a:p>
          <a:p>
            <a:pPr marL="285750" indent="-285750">
              <a:spcAft>
                <a:spcPts val="1000"/>
              </a:spcAft>
              <a:buClr>
                <a:srgbClr val="CF1E24"/>
              </a:buClr>
              <a:buSzPct val="90000"/>
              <a:buFont typeface="Wingdings" panose="05000000000000000000" pitchFamily="2" charset="2"/>
              <a:buChar char="§"/>
              <a:defRPr/>
            </a:pPr>
            <a:endParaRPr lang="en-US" sz="1600" dirty="0">
              <a:solidFill>
                <a:schemeClr val="tx1">
                  <a:lumMod val="75000"/>
                  <a:lumOff val="25000"/>
                </a:schemeClr>
              </a:solidFill>
            </a:endParaRPr>
          </a:p>
        </p:txBody>
      </p:sp>
      <p:sp>
        <p:nvSpPr>
          <p:cNvPr id="2" name="Segnaposto numero diapositiva 1"/>
          <p:cNvSpPr>
            <a:spLocks noGrp="1"/>
          </p:cNvSpPr>
          <p:nvPr>
            <p:ph type="sldNum" sz="quarter" idx="12"/>
          </p:nvPr>
        </p:nvSpPr>
        <p:spPr>
          <a:xfrm>
            <a:off x="747673" y="4423439"/>
            <a:ext cx="406400" cy="273844"/>
          </a:xfrm>
        </p:spPr>
        <p:txBody>
          <a:bodyPr/>
          <a:lstStyle/>
          <a:p>
            <a:fld id="{28555E64-09E7-E944-8DB2-BD243D665CB3}" type="slidenum">
              <a:rPr lang="it-IT" smtClean="0"/>
              <a:pPr/>
              <a:t>15</a:t>
            </a:fld>
            <a:endParaRPr lang="it-IT" dirty="0"/>
          </a:p>
        </p:txBody>
      </p:sp>
      <p:sp>
        <p:nvSpPr>
          <p:cNvPr id="6" name="Titolo 1"/>
          <p:cNvSpPr txBox="1">
            <a:spLocks/>
          </p:cNvSpPr>
          <p:nvPr/>
        </p:nvSpPr>
        <p:spPr>
          <a:xfrm>
            <a:off x="1162539" y="0"/>
            <a:ext cx="7981461" cy="447676"/>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0" y="4566327"/>
            <a:ext cx="7992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06685"/>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en-US" altLang="it-IT" sz="2000" b="1" dirty="0">
                <a:solidFill>
                  <a:schemeClr val="bg1"/>
                </a:solidFill>
                <a:latin typeface="+mj-lt"/>
              </a:rPr>
              <a:t>Classifying type of traders</a:t>
            </a:r>
            <a:endParaRPr lang="en-US" sz="2000" b="1" dirty="0">
              <a:solidFill>
                <a:schemeClr val="bg1"/>
              </a:solidFill>
            </a:endParaRPr>
          </a:p>
        </p:txBody>
      </p:sp>
      <p:pic>
        <p:nvPicPr>
          <p:cNvPr id="9" name="Immagine 2">
            <a:extLst>
              <a:ext uri="{FF2B5EF4-FFF2-40B4-BE49-F238E27FC236}">
                <a16:creationId xmlns:a16="http://schemas.microsoft.com/office/drawing/2014/main" id="{4C245832-8BD5-4244-BCE3-1C08CC03B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2539" y="4728074"/>
            <a:ext cx="1358411" cy="23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5713169" y="4666954"/>
            <a:ext cx="3290010" cy="307777"/>
          </a:xfrm>
          <a:prstGeom prst="rect">
            <a:avLst/>
          </a:prstGeom>
          <a:noFill/>
        </p:spPr>
        <p:txBody>
          <a:bodyPr wrap="square" lIns="0" tIns="0" rIns="0" bIns="0" rtlCol="0">
            <a:spAutoFit/>
          </a:bodyPr>
          <a:lstStyle/>
          <a:p>
            <a:pPr>
              <a:buClr>
                <a:srgbClr val="CF1E24"/>
              </a:buClr>
              <a:buSzPct val="90000"/>
              <a:defRPr/>
            </a:pPr>
            <a:r>
              <a:rPr lang="en-US" altLang="it-IT" sz="1000" b="1" dirty="0">
                <a:solidFill>
                  <a:schemeClr val="tx1">
                    <a:lumMod val="75000"/>
                    <a:lumOff val="25000"/>
                  </a:schemeClr>
                </a:solidFill>
              </a:rPr>
              <a:t>UN workshop with China on Trade in Goods and Services</a:t>
            </a:r>
          </a:p>
          <a:p>
            <a:pPr>
              <a:buClr>
                <a:srgbClr val="CF1E24"/>
              </a:buClr>
              <a:buSzPct val="90000"/>
              <a:defRPr/>
            </a:pPr>
            <a:r>
              <a:rPr lang="en-US" sz="1000" dirty="0"/>
              <a:t>(Beijing, China) November 23th- 25th 2021</a:t>
            </a:r>
            <a:endParaRPr lang="it-IT" sz="1000" dirty="0"/>
          </a:p>
        </p:txBody>
      </p:sp>
      <p:pic>
        <p:nvPicPr>
          <p:cNvPr id="5" name="Immagine 4">
            <a:extLst>
              <a:ext uri="{FF2B5EF4-FFF2-40B4-BE49-F238E27FC236}">
                <a16:creationId xmlns:a16="http://schemas.microsoft.com/office/drawing/2014/main" id="{5C0E8960-DB44-4A77-9DB1-5ABE45EE95C7}"/>
              </a:ext>
            </a:extLst>
          </p:cNvPr>
          <p:cNvPicPr>
            <a:picLocks noChangeAspect="1"/>
          </p:cNvPicPr>
          <p:nvPr/>
        </p:nvPicPr>
        <p:blipFill rotWithShape="1">
          <a:blip r:embed="rId4"/>
          <a:srcRect t="14360" b="11868"/>
          <a:stretch/>
        </p:blipFill>
        <p:spPr>
          <a:xfrm>
            <a:off x="1524000" y="738558"/>
            <a:ext cx="6224954" cy="3794556"/>
          </a:xfrm>
          <a:prstGeom prst="rect">
            <a:avLst/>
          </a:prstGeom>
        </p:spPr>
      </p:pic>
    </p:spTree>
    <p:extLst>
      <p:ext uri="{BB962C8B-B14F-4D97-AF65-F5344CB8AC3E}">
        <p14:creationId xmlns:p14="http://schemas.microsoft.com/office/powerpoint/2010/main" val="289566938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59331" y="491994"/>
            <a:ext cx="7992000" cy="1113125"/>
          </a:xfrm>
          <a:prstGeom prst="rect">
            <a:avLst/>
          </a:prstGeom>
          <a:noFill/>
        </p:spPr>
        <p:txBody>
          <a:bodyPr wrap="square" lIns="0" tIns="0" rIns="0" bIns="0" rtlCol="0">
            <a:spAutoFit/>
          </a:bodyPr>
          <a:lstStyle/>
          <a:p>
            <a:pPr>
              <a:spcAft>
                <a:spcPts val="1000"/>
              </a:spcAft>
              <a:buClr>
                <a:srgbClr val="CF1E24"/>
              </a:buClr>
              <a:buSzPct val="90000"/>
              <a:defRPr/>
            </a:pPr>
            <a:r>
              <a:rPr lang="en-US" sz="1600" dirty="0">
                <a:solidFill>
                  <a:schemeClr val="tx1">
                    <a:lumMod val="75000"/>
                    <a:lumOff val="25000"/>
                  </a:schemeClr>
                </a:solidFill>
              </a:rPr>
              <a:t>VAT groups are a fiscal simplification for enterprises VAT reporting.</a:t>
            </a:r>
          </a:p>
          <a:p>
            <a:pPr>
              <a:spcAft>
                <a:spcPts val="1000"/>
              </a:spcAft>
              <a:buClr>
                <a:srgbClr val="CF1E24"/>
              </a:buClr>
              <a:buSzPct val="90000"/>
              <a:defRPr/>
            </a:pPr>
            <a:r>
              <a:rPr lang="en-US" sz="1600" dirty="0">
                <a:solidFill>
                  <a:schemeClr val="tx1">
                    <a:lumMod val="75000"/>
                    <a:lumOff val="25000"/>
                  </a:schemeClr>
                </a:solidFill>
              </a:rPr>
              <a:t>The TEC compilers can establish a link between the VAT group and its legal units using fiscal VAT groups registers and adopt suitable methodologies to allocate VAT group trade transactions by enterprises  belonging to the group.</a:t>
            </a:r>
          </a:p>
        </p:txBody>
      </p:sp>
      <p:sp>
        <p:nvSpPr>
          <p:cNvPr id="2" name="Segnaposto numero diapositiva 1"/>
          <p:cNvSpPr>
            <a:spLocks noGrp="1"/>
          </p:cNvSpPr>
          <p:nvPr>
            <p:ph type="sldNum" sz="quarter" idx="12"/>
          </p:nvPr>
        </p:nvSpPr>
        <p:spPr>
          <a:xfrm>
            <a:off x="747673" y="4423439"/>
            <a:ext cx="406400" cy="273844"/>
          </a:xfrm>
        </p:spPr>
        <p:txBody>
          <a:bodyPr/>
          <a:lstStyle/>
          <a:p>
            <a:fld id="{28555E64-09E7-E944-8DB2-BD243D665CB3}" type="slidenum">
              <a:rPr lang="it-IT" smtClean="0"/>
              <a:pPr/>
              <a:t>16</a:t>
            </a:fld>
            <a:endParaRPr lang="it-IT" dirty="0"/>
          </a:p>
        </p:txBody>
      </p:sp>
      <p:sp>
        <p:nvSpPr>
          <p:cNvPr id="6" name="Titolo 1"/>
          <p:cNvSpPr txBox="1">
            <a:spLocks/>
          </p:cNvSpPr>
          <p:nvPr/>
        </p:nvSpPr>
        <p:spPr>
          <a:xfrm>
            <a:off x="1162539" y="0"/>
            <a:ext cx="7981461" cy="447676"/>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0" y="4566327"/>
            <a:ext cx="7992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06685"/>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en-US" altLang="it-IT" sz="2000" b="1" dirty="0">
                <a:solidFill>
                  <a:schemeClr val="bg1"/>
                </a:solidFill>
                <a:latin typeface="+mj-lt"/>
              </a:rPr>
              <a:t>Further refinements: Treatment of VAT GROUPS</a:t>
            </a:r>
            <a:endParaRPr lang="en-US" sz="2000" b="1" dirty="0">
              <a:solidFill>
                <a:schemeClr val="bg1"/>
              </a:solidFill>
            </a:endParaRPr>
          </a:p>
        </p:txBody>
      </p:sp>
      <p:pic>
        <p:nvPicPr>
          <p:cNvPr id="9" name="Immagine 2">
            <a:extLst>
              <a:ext uri="{FF2B5EF4-FFF2-40B4-BE49-F238E27FC236}">
                <a16:creationId xmlns:a16="http://schemas.microsoft.com/office/drawing/2014/main" id="{4C245832-8BD5-4244-BCE3-1C08CC03B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2539" y="4728074"/>
            <a:ext cx="1358411" cy="23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5713169" y="4666954"/>
            <a:ext cx="3290010" cy="307777"/>
          </a:xfrm>
          <a:prstGeom prst="rect">
            <a:avLst/>
          </a:prstGeom>
          <a:noFill/>
        </p:spPr>
        <p:txBody>
          <a:bodyPr wrap="square" lIns="0" tIns="0" rIns="0" bIns="0" rtlCol="0">
            <a:spAutoFit/>
          </a:bodyPr>
          <a:lstStyle/>
          <a:p>
            <a:pPr>
              <a:buClr>
                <a:srgbClr val="CF1E24"/>
              </a:buClr>
              <a:buSzPct val="90000"/>
              <a:defRPr/>
            </a:pPr>
            <a:r>
              <a:rPr lang="en-US" altLang="it-IT" sz="1000" b="1" dirty="0">
                <a:solidFill>
                  <a:schemeClr val="tx1">
                    <a:lumMod val="75000"/>
                    <a:lumOff val="25000"/>
                  </a:schemeClr>
                </a:solidFill>
              </a:rPr>
              <a:t>UN workshop with China on Trade in Goods and Services</a:t>
            </a:r>
          </a:p>
          <a:p>
            <a:pPr>
              <a:buClr>
                <a:srgbClr val="CF1E24"/>
              </a:buClr>
              <a:buSzPct val="90000"/>
              <a:defRPr/>
            </a:pPr>
            <a:r>
              <a:rPr lang="en-US" sz="1000" dirty="0"/>
              <a:t>(Beijing, China) November 23th- 25th 2021</a:t>
            </a:r>
            <a:endParaRPr lang="it-IT" sz="1000" dirty="0"/>
          </a:p>
        </p:txBody>
      </p:sp>
      <p:pic>
        <p:nvPicPr>
          <p:cNvPr id="5" name="Immagine 4" descr="Immagine che contiene testo&#10;&#10;Descrizione generata automaticamente">
            <a:extLst>
              <a:ext uri="{FF2B5EF4-FFF2-40B4-BE49-F238E27FC236}">
                <a16:creationId xmlns:a16="http://schemas.microsoft.com/office/drawing/2014/main" id="{44B7943C-7485-4164-A770-76623D277F34}"/>
              </a:ext>
            </a:extLst>
          </p:cNvPr>
          <p:cNvPicPr>
            <a:picLocks noChangeAspect="1"/>
          </p:cNvPicPr>
          <p:nvPr/>
        </p:nvPicPr>
        <p:blipFill rotWithShape="1">
          <a:blip r:embed="rId4"/>
          <a:srcRect t="30998" b="37848"/>
          <a:stretch/>
        </p:blipFill>
        <p:spPr>
          <a:xfrm>
            <a:off x="1053600" y="1594338"/>
            <a:ext cx="5933354" cy="2616224"/>
          </a:xfrm>
          <a:prstGeom prst="rect">
            <a:avLst/>
          </a:prstGeom>
        </p:spPr>
      </p:pic>
    </p:spTree>
    <p:extLst>
      <p:ext uri="{BB962C8B-B14F-4D97-AF65-F5344CB8AC3E}">
        <p14:creationId xmlns:p14="http://schemas.microsoft.com/office/powerpoint/2010/main" val="2275835905"/>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154073" y="921376"/>
            <a:ext cx="7443536" cy="3600986"/>
          </a:xfrm>
          <a:prstGeom prst="rect">
            <a:avLst/>
          </a:prstGeom>
          <a:noFill/>
        </p:spPr>
        <p:txBody>
          <a:bodyPr wrap="square" lIns="0" tIns="0" rIns="0" bIns="0" rtlCol="0">
            <a:spAutoFit/>
          </a:bodyPr>
          <a:lstStyle/>
          <a:p>
            <a:pPr lvl="0"/>
            <a:r>
              <a:rPr lang="en-US" sz="1800" b="1" dirty="0">
                <a:solidFill>
                  <a:srgbClr val="C00000"/>
                </a:solidFill>
              </a:rPr>
              <a:t>Recent improvements</a:t>
            </a:r>
          </a:p>
          <a:p>
            <a:pPr marL="342900" lvl="0" indent="-342900">
              <a:buFont typeface="Arial" panose="020B0604020202020204" pitchFamily="34" charset="0"/>
              <a:buChar char="•"/>
            </a:pPr>
            <a:r>
              <a:rPr lang="en-US" sz="1800" dirty="0">
                <a:solidFill>
                  <a:srgbClr val="000000"/>
                </a:solidFill>
                <a:latin typeface="Calibri" panose="020F0502020204030204" pitchFamily="34" charset="0"/>
                <a:cs typeface="Calibri" panose="020F0502020204030204" pitchFamily="34" charset="0"/>
              </a:rPr>
              <a:t>Improved coverage using additional registers: </a:t>
            </a:r>
            <a:r>
              <a:rPr lang="en-US" sz="1800" i="1" dirty="0">
                <a:solidFill>
                  <a:srgbClr val="000000"/>
                </a:solidFill>
                <a:latin typeface="Calibri" panose="020F0502020204030204" pitchFamily="34" charset="0"/>
                <a:cs typeface="Calibri" panose="020F0502020204030204" pitchFamily="34" charset="0"/>
              </a:rPr>
              <a:t>farm</a:t>
            </a:r>
            <a:r>
              <a:rPr lang="en-US" sz="1800" dirty="0">
                <a:solidFill>
                  <a:srgbClr val="000000"/>
                </a:solidFill>
                <a:latin typeface="Calibri" panose="020F0502020204030204" pitchFamily="34" charset="0"/>
                <a:cs typeface="Calibri" panose="020F0502020204030204" pitchFamily="34" charset="0"/>
              </a:rPr>
              <a:t> register, register of </a:t>
            </a:r>
            <a:r>
              <a:rPr lang="en-US" sz="1800" i="1" dirty="0">
                <a:solidFill>
                  <a:srgbClr val="000000"/>
                </a:solidFill>
                <a:latin typeface="Calibri" panose="020F0502020204030204" pitchFamily="34" charset="0"/>
                <a:cs typeface="Calibri" panose="020F0502020204030204" pitchFamily="34" charset="0"/>
              </a:rPr>
              <a:t>public institutions</a:t>
            </a:r>
            <a:r>
              <a:rPr lang="en-US" sz="1800" dirty="0">
                <a:solidFill>
                  <a:srgbClr val="000000"/>
                </a:solidFill>
                <a:latin typeface="Calibri" panose="020F0502020204030204" pitchFamily="34" charset="0"/>
                <a:cs typeface="Calibri" panose="020F0502020204030204" pitchFamily="34" charset="0"/>
              </a:rPr>
              <a:t>, register of </a:t>
            </a:r>
            <a:r>
              <a:rPr lang="en-US" sz="1800" i="1" dirty="0">
                <a:solidFill>
                  <a:srgbClr val="000000"/>
                </a:solidFill>
                <a:latin typeface="Calibri" panose="020F0502020204030204" pitchFamily="34" charset="0"/>
                <a:cs typeface="Calibri" panose="020F0502020204030204" pitchFamily="34" charset="0"/>
              </a:rPr>
              <a:t>nonprofit institutions</a:t>
            </a:r>
          </a:p>
          <a:p>
            <a:pPr lvl="0"/>
            <a:endParaRPr lang="en-US" sz="1800" b="1" kern="12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lvl="0"/>
            <a:r>
              <a:rPr lang="en-US" sz="1800" b="1" dirty="0">
                <a:solidFill>
                  <a:srgbClr val="C00000"/>
                </a:solidFill>
              </a:rPr>
              <a:t>Forthcoming developments</a:t>
            </a:r>
            <a:endPar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D</a:t>
            </a: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eploying the </a:t>
            </a:r>
            <a:r>
              <a:rPr lang="en-US"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new</a:t>
            </a: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statistical unit "</a:t>
            </a:r>
            <a:r>
              <a:rPr lang="en-US"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ENT</a:t>
            </a: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from reference year 2021</a:t>
            </a:r>
          </a:p>
          <a:p>
            <a:pPr marL="342900" lvl="0" indent="-342900">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Increasing </a:t>
            </a:r>
            <a:r>
              <a:rPr lang="en-US" sz="1800" b="1" dirty="0">
                <a:latin typeface="Calibri" panose="020F0502020204030204" pitchFamily="34" charset="0"/>
                <a:ea typeface="Calibri" panose="020F0502020204030204" pitchFamily="34" charset="0"/>
                <a:cs typeface="Times New Roman" panose="02020603050405020304" pitchFamily="18" charset="0"/>
              </a:rPr>
              <a:t>timeliness</a:t>
            </a:r>
            <a:r>
              <a:rPr lang="en-US" sz="1800" dirty="0">
                <a:latin typeface="Calibri" panose="020F0502020204030204" pitchFamily="34" charset="0"/>
                <a:ea typeface="Calibri" panose="020F0502020204030204" pitchFamily="34" charset="0"/>
                <a:cs typeface="Times New Roman" panose="02020603050405020304" pitchFamily="18" charset="0"/>
              </a:rPr>
              <a:t>: with the implementation of the European Business Statistics (EBS) Regulation, the TEC data will have to be compiled and provided to Eurostat earlier (at T+12 months). This deadline will be applicable from 2023 (2022 data)</a:t>
            </a:r>
          </a:p>
          <a:p>
            <a:pPr marL="342900" lvl="0" indent="-342900">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Assuring </a:t>
            </a:r>
            <a:r>
              <a:rPr lang="en-US" sz="1800" b="1" dirty="0">
                <a:latin typeface="Calibri" panose="020F0502020204030204" pitchFamily="34" charset="0"/>
                <a:ea typeface="Calibri" panose="020F0502020204030204" pitchFamily="34" charset="0"/>
                <a:cs typeface="Times New Roman" panose="02020603050405020304" pitchFamily="18" charset="0"/>
              </a:rPr>
              <a:t>consistency</a:t>
            </a:r>
            <a:r>
              <a:rPr lang="en-US" sz="1800" dirty="0">
                <a:latin typeface="Calibri" panose="020F0502020204030204" pitchFamily="34" charset="0"/>
                <a:ea typeface="Calibri" panose="020F0502020204030204" pitchFamily="34" charset="0"/>
                <a:cs typeface="Times New Roman" panose="02020603050405020304" pitchFamily="18" charset="0"/>
              </a:rPr>
              <a:t> with Structural Business Statistics (SBS) data, with particular focus on enterprises for which export value &gt; turnover;</a:t>
            </a:r>
          </a:p>
          <a:p>
            <a:pPr lvl="0"/>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egnaposto numero diapositiva 1"/>
          <p:cNvSpPr>
            <a:spLocks noGrp="1"/>
          </p:cNvSpPr>
          <p:nvPr>
            <p:ph type="sldNum" sz="quarter" idx="12"/>
          </p:nvPr>
        </p:nvSpPr>
        <p:spPr>
          <a:xfrm>
            <a:off x="747673" y="4423439"/>
            <a:ext cx="406400" cy="273844"/>
          </a:xfrm>
        </p:spPr>
        <p:txBody>
          <a:bodyPr/>
          <a:lstStyle/>
          <a:p>
            <a:fld id="{28555E64-09E7-E944-8DB2-BD243D665CB3}" type="slidenum">
              <a:rPr lang="it-IT" smtClean="0"/>
              <a:pPr/>
              <a:t>17</a:t>
            </a:fld>
            <a:endParaRPr lang="it-IT" dirty="0"/>
          </a:p>
        </p:txBody>
      </p:sp>
      <p:sp>
        <p:nvSpPr>
          <p:cNvPr id="6" name="Titolo 1"/>
          <p:cNvSpPr txBox="1">
            <a:spLocks/>
          </p:cNvSpPr>
          <p:nvPr/>
        </p:nvSpPr>
        <p:spPr>
          <a:xfrm>
            <a:off x="1162539" y="0"/>
            <a:ext cx="7981461" cy="447676"/>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0" y="4566327"/>
            <a:ext cx="7992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9" name="Immagine 2">
            <a:extLst>
              <a:ext uri="{FF2B5EF4-FFF2-40B4-BE49-F238E27FC236}">
                <a16:creationId xmlns:a16="http://schemas.microsoft.com/office/drawing/2014/main" id="{4C245832-8BD5-4244-BCE3-1C08CC03B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2539" y="4728074"/>
            <a:ext cx="1358411" cy="23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sellaDiTesto 13"/>
          <p:cNvSpPr txBox="1"/>
          <p:nvPr/>
        </p:nvSpPr>
        <p:spPr>
          <a:xfrm>
            <a:off x="1304925" y="106685"/>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en-US" sz="2000" b="1" dirty="0">
                <a:solidFill>
                  <a:schemeClr val="bg1"/>
                </a:solidFill>
                <a:latin typeface="+mj-lt"/>
              </a:rPr>
              <a:t>ISTAT RECENT IMPROVEMENTS AND FORTHCOMING DEVELOPMENTS</a:t>
            </a:r>
            <a:endParaRPr lang="en-US" sz="2000" b="1" dirty="0">
              <a:solidFill>
                <a:schemeClr val="bg1"/>
              </a:solidFill>
            </a:endParaRPr>
          </a:p>
        </p:txBody>
      </p:sp>
      <p:sp>
        <p:nvSpPr>
          <p:cNvPr id="12" name="CasellaDiTesto 11"/>
          <p:cNvSpPr txBox="1"/>
          <p:nvPr/>
        </p:nvSpPr>
        <p:spPr>
          <a:xfrm>
            <a:off x="5413249" y="4690099"/>
            <a:ext cx="3502150" cy="307777"/>
          </a:xfrm>
          <a:prstGeom prst="rect">
            <a:avLst/>
          </a:prstGeom>
          <a:noFill/>
        </p:spPr>
        <p:txBody>
          <a:bodyPr wrap="square" lIns="0" tIns="0" rIns="0" bIns="0" rtlCol="0">
            <a:spAutoFit/>
          </a:bodyPr>
          <a:lstStyle/>
          <a:p>
            <a:pPr>
              <a:buClr>
                <a:srgbClr val="CF1E24"/>
              </a:buClr>
              <a:buSzPct val="90000"/>
              <a:defRPr/>
            </a:pPr>
            <a:r>
              <a:rPr lang="en-US" altLang="it-IT" sz="1000" b="1" dirty="0">
                <a:solidFill>
                  <a:schemeClr val="tx1">
                    <a:lumMod val="75000"/>
                    <a:lumOff val="25000"/>
                  </a:schemeClr>
                </a:solidFill>
              </a:rPr>
              <a:t>UN workshop with China on Trade in Goods and Services</a:t>
            </a:r>
          </a:p>
          <a:p>
            <a:pPr>
              <a:buClr>
                <a:srgbClr val="CF1E24"/>
              </a:buClr>
              <a:buSzPct val="90000"/>
              <a:defRPr/>
            </a:pPr>
            <a:r>
              <a:rPr lang="en-US" sz="1000" dirty="0"/>
              <a:t>(Beijing, China) November 23th- 25th 2021</a:t>
            </a:r>
            <a:endParaRPr lang="it-IT" sz="1000" dirty="0"/>
          </a:p>
        </p:txBody>
      </p:sp>
    </p:spTree>
    <p:extLst>
      <p:ext uri="{BB962C8B-B14F-4D97-AF65-F5344CB8AC3E}">
        <p14:creationId xmlns:p14="http://schemas.microsoft.com/office/powerpoint/2010/main" val="4205615723"/>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162540" y="1380801"/>
            <a:ext cx="7435069" cy="2482731"/>
          </a:xfrm>
          <a:prstGeom prst="rect">
            <a:avLst/>
          </a:prstGeom>
          <a:noFill/>
        </p:spPr>
        <p:txBody>
          <a:bodyPr wrap="square" lIns="0" tIns="0" rIns="0" bIns="0" rtlCol="0">
            <a:spAutoFit/>
          </a:bodyPr>
          <a:lstStyle/>
          <a:p>
            <a:pPr algn="just">
              <a:spcAft>
                <a:spcPts val="1000"/>
              </a:spcAft>
              <a:buClr>
                <a:srgbClr val="CF1E24"/>
              </a:buClr>
              <a:buSzPct val="90000"/>
              <a:defRPr/>
            </a:pPr>
            <a:r>
              <a:rPr lang="en-US" sz="1600" dirty="0"/>
              <a:t>Increasing demand of harmonized, reliable and timely services sector statistics, which are able to:</a:t>
            </a:r>
          </a:p>
          <a:p>
            <a:pPr algn="just">
              <a:spcAft>
                <a:spcPts val="1000"/>
              </a:spcAft>
              <a:buClr>
                <a:srgbClr val="CF1E24"/>
              </a:buClr>
              <a:buSzPct val="90000"/>
              <a:defRPr/>
            </a:pPr>
            <a:endParaRPr lang="en-US" sz="1600" dirty="0"/>
          </a:p>
          <a:p>
            <a:pPr marL="285750" indent="-285750" algn="just">
              <a:spcAft>
                <a:spcPts val="1000"/>
              </a:spcAft>
              <a:buClr>
                <a:srgbClr val="CF1E24"/>
              </a:buClr>
              <a:buSzPct val="90000"/>
              <a:buFont typeface="Wingdings" panose="05000000000000000000" pitchFamily="2" charset="2"/>
              <a:buChar char="Ø"/>
              <a:defRPr/>
            </a:pPr>
            <a:r>
              <a:rPr lang="en-US" sz="1600" dirty="0"/>
              <a:t>measuring the structure and dynamics of production and international trade of services according to the nature of services´ traders in the European Union </a:t>
            </a:r>
          </a:p>
          <a:p>
            <a:pPr marL="285750" indent="-285750" algn="just">
              <a:spcAft>
                <a:spcPts val="1000"/>
              </a:spcAft>
              <a:buClr>
                <a:srgbClr val="CF1E24"/>
              </a:buClr>
              <a:buSzPct val="90000"/>
              <a:buFont typeface="Wingdings" panose="05000000000000000000" pitchFamily="2" charset="2"/>
              <a:buChar char="Ø"/>
              <a:defRPr/>
            </a:pPr>
            <a:endParaRPr lang="en-US" sz="1600" dirty="0"/>
          </a:p>
          <a:p>
            <a:pPr marL="285750" indent="-285750" algn="just">
              <a:spcAft>
                <a:spcPts val="1000"/>
              </a:spcAft>
              <a:buClr>
                <a:srgbClr val="CF1E24"/>
              </a:buClr>
              <a:buSzPct val="90000"/>
              <a:buFont typeface="Wingdings" panose="05000000000000000000" pitchFamily="2" charset="2"/>
              <a:buChar char="Ø"/>
              <a:defRPr/>
            </a:pPr>
            <a:r>
              <a:rPr lang="en-US" sz="1600" dirty="0"/>
              <a:t>better analyzing emerging phenomena by using data across statistical domains (e.g. GVC) while developing more sophisticated economic analyses</a:t>
            </a:r>
          </a:p>
        </p:txBody>
      </p:sp>
      <p:sp>
        <p:nvSpPr>
          <p:cNvPr id="2" name="Segnaposto numero diapositiva 1"/>
          <p:cNvSpPr>
            <a:spLocks noGrp="1"/>
          </p:cNvSpPr>
          <p:nvPr>
            <p:ph type="sldNum" sz="quarter" idx="12"/>
          </p:nvPr>
        </p:nvSpPr>
        <p:spPr>
          <a:xfrm>
            <a:off x="747673" y="4423439"/>
            <a:ext cx="406400" cy="273844"/>
          </a:xfrm>
        </p:spPr>
        <p:txBody>
          <a:bodyPr/>
          <a:lstStyle/>
          <a:p>
            <a:fld id="{28555E64-09E7-E944-8DB2-BD243D665CB3}" type="slidenum">
              <a:rPr lang="it-IT" smtClean="0"/>
              <a:pPr/>
              <a:t>18</a:t>
            </a:fld>
            <a:endParaRPr lang="it-IT" dirty="0"/>
          </a:p>
        </p:txBody>
      </p:sp>
      <p:sp>
        <p:nvSpPr>
          <p:cNvPr id="6" name="Titolo 1"/>
          <p:cNvSpPr txBox="1">
            <a:spLocks/>
          </p:cNvSpPr>
          <p:nvPr/>
        </p:nvSpPr>
        <p:spPr>
          <a:xfrm>
            <a:off x="1162539" y="0"/>
            <a:ext cx="7981461" cy="447676"/>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0" y="4566327"/>
            <a:ext cx="7992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162540" y="731905"/>
            <a:ext cx="7677908" cy="276999"/>
          </a:xfrm>
          <a:prstGeom prst="rect">
            <a:avLst/>
          </a:prstGeom>
          <a:noFill/>
        </p:spPr>
        <p:txBody>
          <a:bodyPr wrap="square" lIns="0" tIns="0" rIns="0" bIns="0" rtlCol="0">
            <a:spAutoFit/>
          </a:bodyPr>
          <a:lstStyle/>
          <a:p>
            <a:pPr>
              <a:spcAft>
                <a:spcPts val="1000"/>
              </a:spcAft>
              <a:buClr>
                <a:srgbClr val="CF1E24"/>
              </a:buClr>
              <a:buSzPct val="90000"/>
              <a:defRPr/>
            </a:pPr>
            <a:r>
              <a:rPr lang="en-US" altLang="it-IT" sz="1800" b="1" dirty="0">
                <a:solidFill>
                  <a:srgbClr val="C00000"/>
                </a:solidFill>
              </a:rPr>
              <a:t>Scope: measuring the changing of the economy</a:t>
            </a:r>
            <a:endParaRPr lang="en-US" sz="1800" b="1" dirty="0">
              <a:solidFill>
                <a:srgbClr val="C00000"/>
              </a:solidFill>
            </a:endParaRPr>
          </a:p>
        </p:txBody>
      </p:sp>
      <p:pic>
        <p:nvPicPr>
          <p:cNvPr id="9" name="Immagine 2">
            <a:extLst>
              <a:ext uri="{FF2B5EF4-FFF2-40B4-BE49-F238E27FC236}">
                <a16:creationId xmlns:a16="http://schemas.microsoft.com/office/drawing/2014/main" id="{4C245832-8BD5-4244-BCE3-1C08CC03B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2539" y="4728074"/>
            <a:ext cx="1358411" cy="23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sellaDiTesto 13"/>
          <p:cNvSpPr txBox="1"/>
          <p:nvPr/>
        </p:nvSpPr>
        <p:spPr>
          <a:xfrm>
            <a:off x="1304925" y="106685"/>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en-US" sz="2000" b="1" dirty="0">
                <a:solidFill>
                  <a:schemeClr val="bg1"/>
                </a:solidFill>
                <a:latin typeface="+mj-lt"/>
              </a:rPr>
              <a:t>STEC Statistics: Scope and </a:t>
            </a:r>
            <a:r>
              <a:rPr lang="en-US" sz="2000" b="1" dirty="0">
                <a:solidFill>
                  <a:schemeClr val="bg1"/>
                </a:solidFill>
              </a:rPr>
              <a:t>definition</a:t>
            </a:r>
          </a:p>
        </p:txBody>
      </p:sp>
      <p:sp>
        <p:nvSpPr>
          <p:cNvPr id="12" name="CasellaDiTesto 11"/>
          <p:cNvSpPr txBox="1"/>
          <p:nvPr/>
        </p:nvSpPr>
        <p:spPr>
          <a:xfrm>
            <a:off x="5413249" y="4690099"/>
            <a:ext cx="3502150" cy="307777"/>
          </a:xfrm>
          <a:prstGeom prst="rect">
            <a:avLst/>
          </a:prstGeom>
          <a:noFill/>
        </p:spPr>
        <p:txBody>
          <a:bodyPr wrap="square" lIns="0" tIns="0" rIns="0" bIns="0" rtlCol="0">
            <a:spAutoFit/>
          </a:bodyPr>
          <a:lstStyle/>
          <a:p>
            <a:pPr>
              <a:buClr>
                <a:srgbClr val="CF1E24"/>
              </a:buClr>
              <a:buSzPct val="90000"/>
              <a:defRPr/>
            </a:pPr>
            <a:r>
              <a:rPr lang="en-US" altLang="it-IT" sz="1000" b="1" dirty="0">
                <a:solidFill>
                  <a:schemeClr val="tx1">
                    <a:lumMod val="75000"/>
                    <a:lumOff val="25000"/>
                  </a:schemeClr>
                </a:solidFill>
              </a:rPr>
              <a:t>UN workshop with China on Trade in Goods and Services</a:t>
            </a:r>
          </a:p>
          <a:p>
            <a:pPr>
              <a:buClr>
                <a:srgbClr val="CF1E24"/>
              </a:buClr>
              <a:buSzPct val="90000"/>
              <a:defRPr/>
            </a:pPr>
            <a:r>
              <a:rPr lang="en-US" sz="1000" dirty="0"/>
              <a:t>(Beijing, China) November 23th- 25th 2021</a:t>
            </a:r>
            <a:endParaRPr lang="it-IT" sz="1000" dirty="0"/>
          </a:p>
        </p:txBody>
      </p:sp>
    </p:spTree>
    <p:extLst>
      <p:ext uri="{BB962C8B-B14F-4D97-AF65-F5344CB8AC3E}">
        <p14:creationId xmlns:p14="http://schemas.microsoft.com/office/powerpoint/2010/main" val="43983106"/>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747673" y="4423439"/>
            <a:ext cx="406400" cy="273844"/>
          </a:xfrm>
        </p:spPr>
        <p:txBody>
          <a:bodyPr/>
          <a:lstStyle/>
          <a:p>
            <a:fld id="{28555E64-09E7-E944-8DB2-BD243D665CB3}" type="slidenum">
              <a:rPr lang="it-IT" smtClean="0"/>
              <a:pPr/>
              <a:t>19</a:t>
            </a:fld>
            <a:endParaRPr lang="it-IT" dirty="0"/>
          </a:p>
        </p:txBody>
      </p:sp>
      <p:sp>
        <p:nvSpPr>
          <p:cNvPr id="6" name="Titolo 1"/>
          <p:cNvSpPr txBox="1">
            <a:spLocks/>
          </p:cNvSpPr>
          <p:nvPr/>
        </p:nvSpPr>
        <p:spPr>
          <a:xfrm>
            <a:off x="1162539" y="0"/>
            <a:ext cx="7981461" cy="447676"/>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0" y="4566327"/>
            <a:ext cx="7992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9" name="Immagine 2">
            <a:extLst>
              <a:ext uri="{FF2B5EF4-FFF2-40B4-BE49-F238E27FC236}">
                <a16:creationId xmlns:a16="http://schemas.microsoft.com/office/drawing/2014/main" id="{4C245832-8BD5-4244-BCE3-1C08CC03B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2539" y="4728074"/>
            <a:ext cx="1358411" cy="23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sellaDiTesto 13"/>
          <p:cNvSpPr txBox="1"/>
          <p:nvPr/>
        </p:nvSpPr>
        <p:spPr>
          <a:xfrm>
            <a:off x="1304925" y="106685"/>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en-US" sz="2000" b="1" dirty="0">
                <a:solidFill>
                  <a:schemeClr val="bg1"/>
                </a:solidFill>
                <a:latin typeface="+mj-lt"/>
              </a:rPr>
              <a:t>STEC Statistics: Scope and </a:t>
            </a:r>
            <a:r>
              <a:rPr lang="en-US" sz="2000" b="1" dirty="0">
                <a:solidFill>
                  <a:schemeClr val="bg1"/>
                </a:solidFill>
              </a:rPr>
              <a:t>definition</a:t>
            </a:r>
          </a:p>
        </p:txBody>
      </p:sp>
      <p:sp>
        <p:nvSpPr>
          <p:cNvPr id="12" name="CasellaDiTesto 11"/>
          <p:cNvSpPr txBox="1"/>
          <p:nvPr/>
        </p:nvSpPr>
        <p:spPr>
          <a:xfrm>
            <a:off x="5413249" y="4690099"/>
            <a:ext cx="3502150" cy="307777"/>
          </a:xfrm>
          <a:prstGeom prst="rect">
            <a:avLst/>
          </a:prstGeom>
          <a:noFill/>
        </p:spPr>
        <p:txBody>
          <a:bodyPr wrap="square" lIns="0" tIns="0" rIns="0" bIns="0" rtlCol="0">
            <a:spAutoFit/>
          </a:bodyPr>
          <a:lstStyle/>
          <a:p>
            <a:pPr>
              <a:buClr>
                <a:srgbClr val="CF1E24"/>
              </a:buClr>
              <a:buSzPct val="90000"/>
              <a:defRPr/>
            </a:pPr>
            <a:r>
              <a:rPr lang="en-US" altLang="it-IT" sz="1000" b="1" dirty="0">
                <a:solidFill>
                  <a:schemeClr val="tx1">
                    <a:lumMod val="75000"/>
                    <a:lumOff val="25000"/>
                  </a:schemeClr>
                </a:solidFill>
              </a:rPr>
              <a:t>UN workshop with China on Trade in Goods and Services</a:t>
            </a:r>
          </a:p>
          <a:p>
            <a:pPr>
              <a:buClr>
                <a:srgbClr val="CF1E24"/>
              </a:buClr>
              <a:buSzPct val="90000"/>
              <a:defRPr/>
            </a:pPr>
            <a:r>
              <a:rPr lang="en-US" sz="1000" dirty="0"/>
              <a:t>(Beijing, China) November 23th- 25th 2021</a:t>
            </a:r>
            <a:endParaRPr lang="it-IT" sz="1000" dirty="0"/>
          </a:p>
        </p:txBody>
      </p:sp>
      <p:sp>
        <p:nvSpPr>
          <p:cNvPr id="10" name="CasellaDiTesto 9"/>
          <p:cNvSpPr txBox="1"/>
          <p:nvPr/>
        </p:nvSpPr>
        <p:spPr>
          <a:xfrm>
            <a:off x="1162540" y="731905"/>
            <a:ext cx="5962465" cy="276999"/>
          </a:xfrm>
          <a:prstGeom prst="rect">
            <a:avLst/>
          </a:prstGeom>
          <a:noFill/>
        </p:spPr>
        <p:txBody>
          <a:bodyPr wrap="square" lIns="0" tIns="0" rIns="0" bIns="0" rtlCol="0">
            <a:spAutoFit/>
          </a:bodyPr>
          <a:lstStyle/>
          <a:p>
            <a:pPr>
              <a:spcAft>
                <a:spcPts val="1000"/>
              </a:spcAft>
              <a:buClr>
                <a:srgbClr val="CF1E24"/>
              </a:buClr>
              <a:buSzPct val="90000"/>
              <a:defRPr/>
            </a:pPr>
            <a:r>
              <a:rPr lang="en-US" altLang="it-IT" sz="1800" b="1" dirty="0">
                <a:solidFill>
                  <a:srgbClr val="C00000"/>
                </a:solidFill>
              </a:rPr>
              <a:t>Definition</a:t>
            </a:r>
            <a:endParaRPr lang="en-US" sz="1800" b="1" dirty="0">
              <a:solidFill>
                <a:srgbClr val="C00000"/>
              </a:solidFill>
            </a:endParaRPr>
          </a:p>
        </p:txBody>
      </p:sp>
      <p:sp>
        <p:nvSpPr>
          <p:cNvPr id="11" name="CasellaDiTesto 10"/>
          <p:cNvSpPr txBox="1"/>
          <p:nvPr/>
        </p:nvSpPr>
        <p:spPr>
          <a:xfrm>
            <a:off x="1154073" y="1132675"/>
            <a:ext cx="7559430" cy="2585323"/>
          </a:xfrm>
          <a:prstGeom prst="rect">
            <a:avLst/>
          </a:prstGeom>
          <a:noFill/>
        </p:spPr>
        <p:txBody>
          <a:bodyPr wrap="square" lIns="0" tIns="0" rIns="0" bIns="0" rtlCol="0">
            <a:spAutoFit/>
          </a:bodyPr>
          <a:lstStyle/>
          <a:p>
            <a:pPr algn="just">
              <a:spcAft>
                <a:spcPts val="1200"/>
              </a:spcAft>
              <a:buClr>
                <a:srgbClr val="CF1E24"/>
              </a:buClr>
              <a:buSzPct val="90000"/>
              <a:defRPr/>
            </a:pPr>
            <a:endParaRPr lang="en-US" sz="1600" dirty="0"/>
          </a:p>
          <a:p>
            <a:pPr algn="just">
              <a:spcAft>
                <a:spcPts val="1200"/>
              </a:spcAft>
              <a:buClr>
                <a:srgbClr val="CF1E24"/>
              </a:buClr>
              <a:buSzPct val="90000"/>
              <a:defRPr/>
            </a:pPr>
            <a:r>
              <a:rPr lang="en-US" sz="1600" dirty="0"/>
              <a:t>No simple definition of services: cover a heterogeneous range of intangible products and activities, often are used abstract concepts rather than identifying any specific physical attribute or physical function.</a:t>
            </a:r>
          </a:p>
          <a:p>
            <a:pPr algn="just">
              <a:spcAft>
                <a:spcPts val="1200"/>
              </a:spcAft>
              <a:buClr>
                <a:srgbClr val="CF1E24"/>
              </a:buClr>
              <a:buSzPct val="90000"/>
              <a:defRPr/>
            </a:pPr>
            <a:endParaRPr lang="en-US" sz="1600" dirty="0"/>
          </a:p>
          <a:p>
            <a:pPr algn="just">
              <a:spcAft>
                <a:spcPts val="1200"/>
              </a:spcAft>
            </a:pPr>
            <a:endParaRPr lang="en-US" sz="1600" dirty="0">
              <a:solidFill>
                <a:srgbClr val="C00000"/>
              </a:solidFill>
            </a:endParaRPr>
          </a:p>
          <a:p>
            <a:pPr algn="just">
              <a:spcAft>
                <a:spcPts val="1200"/>
              </a:spcAft>
            </a:pPr>
            <a:r>
              <a:rPr lang="en-US" sz="1600" dirty="0">
                <a:solidFill>
                  <a:srgbClr val="C00000"/>
                </a:solidFill>
              </a:rPr>
              <a:t>“</a:t>
            </a:r>
            <a:r>
              <a:rPr lang="en-US" sz="1600" i="1" dirty="0">
                <a:solidFill>
                  <a:srgbClr val="C00000"/>
                </a:solidFill>
              </a:rPr>
              <a:t>Services are the result of a production activity that changes the conditions of the consuming units or facilitate the exchange of products or financial assets</a:t>
            </a:r>
            <a:r>
              <a:rPr lang="en-US" sz="1600" dirty="0">
                <a:solidFill>
                  <a:srgbClr val="C00000"/>
                </a:solidFill>
              </a:rPr>
              <a:t>” (SNA 2008)</a:t>
            </a:r>
            <a:endParaRPr lang="en-US" sz="1600" dirty="0">
              <a:solidFill>
                <a:schemeClr val="tx1">
                  <a:lumMod val="75000"/>
                  <a:lumOff val="25000"/>
                </a:schemeClr>
              </a:solidFill>
            </a:endParaRPr>
          </a:p>
        </p:txBody>
      </p:sp>
      <p:sp>
        <p:nvSpPr>
          <p:cNvPr id="15" name="Triangolo isoscele 14"/>
          <p:cNvSpPr/>
          <p:nvPr/>
        </p:nvSpPr>
        <p:spPr>
          <a:xfrm rot="10800000">
            <a:off x="4143772" y="2587876"/>
            <a:ext cx="1131757" cy="209864"/>
          </a:xfrm>
          <a:prstGeom prst="triangle">
            <a:avLst/>
          </a:prstGeom>
          <a:gradFill flip="none" rotWithShape="1">
            <a:gsLst>
              <a:gs pos="0">
                <a:schemeClr val="bg1">
                  <a:lumMod val="85000"/>
                  <a:shade val="30000"/>
                  <a:satMod val="115000"/>
                </a:schemeClr>
              </a:gs>
              <a:gs pos="70000">
                <a:schemeClr val="bg1">
                  <a:lumMod val="85000"/>
                  <a:shade val="67500"/>
                  <a:satMod val="115000"/>
                </a:schemeClr>
              </a:gs>
              <a:gs pos="100000">
                <a:schemeClr val="bg1">
                  <a:lumMod val="85000"/>
                  <a:shade val="100000"/>
                  <a:satMod val="115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3800241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162540" y="1196555"/>
            <a:ext cx="7600458" cy="2303195"/>
          </a:xfrm>
          <a:prstGeom prst="rect">
            <a:avLst/>
          </a:prstGeom>
          <a:noFill/>
        </p:spPr>
        <p:txBody>
          <a:bodyPr wrap="square" lIns="0" tIns="0" rIns="0" bIns="0" rtlCol="0">
            <a:spAutoFit/>
          </a:bodyPr>
          <a:lstStyle/>
          <a:p>
            <a:pPr>
              <a:spcAft>
                <a:spcPts val="1000"/>
              </a:spcAft>
              <a:buClr>
                <a:srgbClr val="CF1E24"/>
              </a:buClr>
              <a:buSzPct val="90000"/>
              <a:defRPr/>
            </a:pPr>
            <a:r>
              <a:rPr lang="en-US" altLang="it-IT" sz="1800" dirty="0">
                <a:solidFill>
                  <a:schemeClr val="tx1">
                    <a:lumMod val="75000"/>
                    <a:lumOff val="25000"/>
                  </a:schemeClr>
                </a:solidFill>
                <a:latin typeface="+mj-lt"/>
              </a:rPr>
              <a:t>Overview</a:t>
            </a:r>
          </a:p>
          <a:p>
            <a:pPr marL="285750" indent="-285750">
              <a:spcAft>
                <a:spcPts val="1000"/>
              </a:spcAft>
              <a:buClr>
                <a:srgbClr val="CF1E24"/>
              </a:buClr>
              <a:buSzPct val="90000"/>
              <a:buFont typeface="Wingdings" panose="05000000000000000000" pitchFamily="2" charset="2"/>
              <a:buChar char="§"/>
              <a:defRPr/>
            </a:pPr>
            <a:r>
              <a:rPr lang="en-US" altLang="it-IT" sz="1800" dirty="0">
                <a:solidFill>
                  <a:schemeClr val="tx1">
                    <a:lumMod val="75000"/>
                    <a:lumOff val="25000"/>
                  </a:schemeClr>
                </a:solidFill>
                <a:latin typeface="+mj-lt"/>
              </a:rPr>
              <a:t>Measuring trade in goods by traders – the EU approach</a:t>
            </a:r>
          </a:p>
          <a:p>
            <a:pPr marL="285750" indent="-285750">
              <a:spcAft>
                <a:spcPts val="1000"/>
              </a:spcAft>
              <a:buClr>
                <a:srgbClr val="CF1E24"/>
              </a:buClr>
              <a:buSzPct val="90000"/>
              <a:buFont typeface="Wingdings" panose="05000000000000000000" pitchFamily="2" charset="2"/>
              <a:buChar char="§"/>
              <a:defRPr/>
            </a:pPr>
            <a:r>
              <a:rPr lang="en-US" sz="1800" dirty="0">
                <a:solidFill>
                  <a:schemeClr val="tx1">
                    <a:lumMod val="75000"/>
                    <a:lumOff val="25000"/>
                  </a:schemeClr>
                </a:solidFill>
              </a:rPr>
              <a:t>TEC – Trade by Enterprise Characteristics </a:t>
            </a:r>
          </a:p>
          <a:p>
            <a:pPr marL="285750" indent="-285750">
              <a:spcAft>
                <a:spcPts val="1000"/>
              </a:spcAft>
              <a:buClr>
                <a:srgbClr val="CF1E24"/>
              </a:buClr>
              <a:buSzPct val="90000"/>
              <a:buFont typeface="Wingdings" panose="05000000000000000000" pitchFamily="2" charset="2"/>
              <a:buChar char="§"/>
              <a:defRPr/>
            </a:pPr>
            <a:r>
              <a:rPr lang="en-US" sz="1800" dirty="0">
                <a:solidFill>
                  <a:schemeClr val="tx1">
                    <a:lumMod val="75000"/>
                    <a:lumOff val="25000"/>
                  </a:schemeClr>
                </a:solidFill>
              </a:rPr>
              <a:t>STEC - Service Trade by Enterprise Characteristics </a:t>
            </a:r>
          </a:p>
          <a:p>
            <a:pPr marL="285750" indent="-285750">
              <a:spcAft>
                <a:spcPts val="1000"/>
              </a:spcAft>
              <a:buClr>
                <a:srgbClr val="CF1E24"/>
              </a:buClr>
              <a:buSzPct val="90000"/>
              <a:buFont typeface="Wingdings" panose="05000000000000000000" pitchFamily="2" charset="2"/>
              <a:buChar char="§"/>
              <a:defRPr/>
            </a:pPr>
            <a:endParaRPr lang="en-US" sz="1800" dirty="0">
              <a:solidFill>
                <a:schemeClr val="tx1">
                  <a:lumMod val="75000"/>
                  <a:lumOff val="25000"/>
                </a:schemeClr>
              </a:solidFill>
            </a:endParaRPr>
          </a:p>
          <a:p>
            <a:pPr marL="285750" indent="-285750">
              <a:spcAft>
                <a:spcPts val="1000"/>
              </a:spcAft>
              <a:buClr>
                <a:srgbClr val="CF1E24"/>
              </a:buClr>
              <a:buSzPct val="90000"/>
              <a:buFont typeface="Wingdings" panose="05000000000000000000" pitchFamily="2" charset="2"/>
              <a:buChar char="§"/>
              <a:defRPr/>
            </a:pPr>
            <a:endParaRPr lang="en-US" sz="1800" dirty="0">
              <a:solidFill>
                <a:schemeClr val="tx1">
                  <a:lumMod val="75000"/>
                  <a:lumOff val="25000"/>
                </a:schemeClr>
              </a:solidFill>
            </a:endParaRPr>
          </a:p>
        </p:txBody>
      </p:sp>
      <p:sp>
        <p:nvSpPr>
          <p:cNvPr id="2" name="Segnaposto numero diapositiva 1"/>
          <p:cNvSpPr>
            <a:spLocks noGrp="1"/>
          </p:cNvSpPr>
          <p:nvPr>
            <p:ph type="sldNum" sz="quarter" idx="12"/>
          </p:nvPr>
        </p:nvSpPr>
        <p:spPr>
          <a:xfrm>
            <a:off x="747673" y="4423439"/>
            <a:ext cx="406400" cy="273844"/>
          </a:xfrm>
        </p:spPr>
        <p:txBody>
          <a:bodyPr/>
          <a:lstStyle/>
          <a:p>
            <a:fld id="{28555E64-09E7-E944-8DB2-BD243D665CB3}" type="slidenum">
              <a:rPr lang="it-IT" smtClean="0"/>
              <a:pPr/>
              <a:t>2</a:t>
            </a:fld>
            <a:endParaRPr lang="it-IT" dirty="0"/>
          </a:p>
        </p:txBody>
      </p:sp>
      <p:sp>
        <p:nvSpPr>
          <p:cNvPr id="6" name="Titolo 1"/>
          <p:cNvSpPr txBox="1">
            <a:spLocks/>
          </p:cNvSpPr>
          <p:nvPr/>
        </p:nvSpPr>
        <p:spPr>
          <a:xfrm>
            <a:off x="1162539" y="0"/>
            <a:ext cx="7981461" cy="447676"/>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0" y="4566327"/>
            <a:ext cx="7992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06685"/>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en-US" altLang="it-IT" sz="2000" b="1" dirty="0">
                <a:solidFill>
                  <a:schemeClr val="bg1"/>
                </a:solidFill>
                <a:latin typeface="+mj-lt"/>
              </a:rPr>
              <a:t>Main contents </a:t>
            </a:r>
            <a:endParaRPr lang="en-US" sz="2000" b="1" dirty="0">
              <a:solidFill>
                <a:schemeClr val="bg1"/>
              </a:solidFill>
            </a:endParaRPr>
          </a:p>
        </p:txBody>
      </p:sp>
      <p:pic>
        <p:nvPicPr>
          <p:cNvPr id="9" name="Immagine 2">
            <a:extLst>
              <a:ext uri="{FF2B5EF4-FFF2-40B4-BE49-F238E27FC236}">
                <a16:creationId xmlns:a16="http://schemas.microsoft.com/office/drawing/2014/main" id="{4C245832-8BD5-4244-BCE3-1C08CC03B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2539" y="4728074"/>
            <a:ext cx="1358411" cy="23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5713169" y="4666954"/>
            <a:ext cx="3290010" cy="307777"/>
          </a:xfrm>
          <a:prstGeom prst="rect">
            <a:avLst/>
          </a:prstGeom>
          <a:noFill/>
        </p:spPr>
        <p:txBody>
          <a:bodyPr wrap="square" lIns="0" tIns="0" rIns="0" bIns="0" rtlCol="0">
            <a:spAutoFit/>
          </a:bodyPr>
          <a:lstStyle/>
          <a:p>
            <a:pPr>
              <a:buClr>
                <a:srgbClr val="CF1E24"/>
              </a:buClr>
              <a:buSzPct val="90000"/>
              <a:defRPr/>
            </a:pPr>
            <a:r>
              <a:rPr lang="en-US" altLang="it-IT" sz="1000" b="1" dirty="0">
                <a:solidFill>
                  <a:schemeClr val="tx1">
                    <a:lumMod val="75000"/>
                    <a:lumOff val="25000"/>
                  </a:schemeClr>
                </a:solidFill>
              </a:rPr>
              <a:t>UN workshop with China on Trade in Goods and Services</a:t>
            </a:r>
          </a:p>
          <a:p>
            <a:pPr>
              <a:buClr>
                <a:srgbClr val="CF1E24"/>
              </a:buClr>
              <a:buSzPct val="90000"/>
              <a:defRPr/>
            </a:pPr>
            <a:r>
              <a:rPr lang="en-US" sz="1000" dirty="0"/>
              <a:t>(Beijing, China) November 23th- 25th 2021</a:t>
            </a:r>
            <a:endParaRPr lang="it-IT" sz="1000" dirty="0"/>
          </a:p>
        </p:txBody>
      </p:sp>
    </p:spTree>
    <p:extLst>
      <p:ext uri="{BB962C8B-B14F-4D97-AF65-F5344CB8AC3E}">
        <p14:creationId xmlns:p14="http://schemas.microsoft.com/office/powerpoint/2010/main" val="187459179"/>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823887" y="3027114"/>
            <a:ext cx="7612061" cy="984885"/>
          </a:xfrm>
          <a:prstGeom prst="rect">
            <a:avLst/>
          </a:prstGeom>
          <a:noFill/>
        </p:spPr>
        <p:txBody>
          <a:bodyPr wrap="square" lIns="0" tIns="0" rIns="0" bIns="0" rtlCol="0">
            <a:spAutoFit/>
          </a:bodyPr>
          <a:lstStyle/>
          <a:p>
            <a:pPr algn="just">
              <a:spcAft>
                <a:spcPts val="1000"/>
              </a:spcAft>
              <a:buClr>
                <a:srgbClr val="CF1E24"/>
              </a:buClr>
              <a:buSzPct val="90000"/>
              <a:defRPr/>
            </a:pPr>
            <a:r>
              <a:rPr lang="en-US" sz="1600" dirty="0">
                <a:solidFill>
                  <a:schemeClr val="tx1">
                    <a:lumMod val="75000"/>
                    <a:lumOff val="25000"/>
                  </a:schemeClr>
                </a:solidFill>
              </a:rPr>
              <a:t>New EBS regulatory framework entails the inclusion of statistics on foreign trade in services within the business statistics changing the observation angle of the phenomenon from product-based to the companies involved in the international trade in services and the ways in which these services are provided.</a:t>
            </a:r>
          </a:p>
        </p:txBody>
      </p:sp>
      <p:sp>
        <p:nvSpPr>
          <p:cNvPr id="2" name="Segnaposto numero diapositiva 1"/>
          <p:cNvSpPr>
            <a:spLocks noGrp="1"/>
          </p:cNvSpPr>
          <p:nvPr>
            <p:ph type="sldNum" sz="quarter" idx="12"/>
          </p:nvPr>
        </p:nvSpPr>
        <p:spPr>
          <a:xfrm>
            <a:off x="747673" y="4423439"/>
            <a:ext cx="406400" cy="273844"/>
          </a:xfrm>
        </p:spPr>
        <p:txBody>
          <a:bodyPr/>
          <a:lstStyle/>
          <a:p>
            <a:fld id="{28555E64-09E7-E944-8DB2-BD243D665CB3}" type="slidenum">
              <a:rPr lang="it-IT" smtClean="0"/>
              <a:pPr/>
              <a:t>20</a:t>
            </a:fld>
            <a:endParaRPr lang="it-IT" dirty="0"/>
          </a:p>
        </p:txBody>
      </p:sp>
      <p:sp>
        <p:nvSpPr>
          <p:cNvPr id="6" name="Titolo 1"/>
          <p:cNvSpPr txBox="1">
            <a:spLocks/>
          </p:cNvSpPr>
          <p:nvPr/>
        </p:nvSpPr>
        <p:spPr>
          <a:xfrm>
            <a:off x="1162539" y="0"/>
            <a:ext cx="7981461" cy="447676"/>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0" y="4566327"/>
            <a:ext cx="7992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06685"/>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en-US" sz="2000" b="1" dirty="0">
                <a:solidFill>
                  <a:schemeClr val="bg1"/>
                </a:solidFill>
              </a:rPr>
              <a:t>STEC Statistics: Legal framework</a:t>
            </a:r>
          </a:p>
        </p:txBody>
      </p:sp>
      <p:pic>
        <p:nvPicPr>
          <p:cNvPr id="9" name="Immagine 2">
            <a:extLst>
              <a:ext uri="{FF2B5EF4-FFF2-40B4-BE49-F238E27FC236}">
                <a16:creationId xmlns:a16="http://schemas.microsoft.com/office/drawing/2014/main" id="{4C245832-8BD5-4244-BCE3-1C08CC03B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2539" y="4728074"/>
            <a:ext cx="1358411" cy="23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5683911" y="4690099"/>
            <a:ext cx="3313785" cy="307777"/>
          </a:xfrm>
          <a:prstGeom prst="rect">
            <a:avLst/>
          </a:prstGeom>
          <a:noFill/>
        </p:spPr>
        <p:txBody>
          <a:bodyPr wrap="square" lIns="0" tIns="0" rIns="0" bIns="0" rtlCol="0">
            <a:spAutoFit/>
          </a:bodyPr>
          <a:lstStyle/>
          <a:p>
            <a:pPr>
              <a:buClr>
                <a:srgbClr val="CF1E24"/>
              </a:buClr>
              <a:buSzPct val="90000"/>
              <a:defRPr/>
            </a:pPr>
            <a:r>
              <a:rPr lang="en-US" altLang="it-IT" sz="1000" b="1" dirty="0">
                <a:solidFill>
                  <a:schemeClr val="tx1">
                    <a:lumMod val="75000"/>
                    <a:lumOff val="25000"/>
                  </a:schemeClr>
                </a:solidFill>
              </a:rPr>
              <a:t>UN workshop with China on Trade in Goods and Services</a:t>
            </a:r>
          </a:p>
          <a:p>
            <a:pPr>
              <a:buClr>
                <a:srgbClr val="CF1E24"/>
              </a:buClr>
              <a:buSzPct val="90000"/>
              <a:defRPr/>
            </a:pPr>
            <a:r>
              <a:rPr lang="en-US" sz="1000" dirty="0"/>
              <a:t>(Beijing, China) November 23th- 25th 2021</a:t>
            </a:r>
            <a:endParaRPr lang="it-IT" sz="1000" dirty="0"/>
          </a:p>
        </p:txBody>
      </p:sp>
      <p:sp>
        <p:nvSpPr>
          <p:cNvPr id="12" name="Rettangolo 11"/>
          <p:cNvSpPr/>
          <p:nvPr/>
        </p:nvSpPr>
        <p:spPr>
          <a:xfrm>
            <a:off x="747673" y="1463186"/>
            <a:ext cx="7688275" cy="1323439"/>
          </a:xfrm>
          <a:prstGeom prst="rect">
            <a:avLst/>
          </a:prstGeom>
        </p:spPr>
        <p:txBody>
          <a:bodyPr wrap="square">
            <a:spAutoFit/>
          </a:bodyPr>
          <a:lstStyle/>
          <a:p>
            <a:pPr marL="285750" indent="-285750" algn="just">
              <a:buFont typeface="Arial" panose="020B0604020202020204" pitchFamily="34" charset="0"/>
              <a:buChar char="•"/>
            </a:pPr>
            <a:r>
              <a:rPr lang="en-US" sz="1600" dirty="0">
                <a:solidFill>
                  <a:schemeClr val="tx1">
                    <a:lumMod val="75000"/>
                    <a:lumOff val="25000"/>
                  </a:schemeClr>
                </a:solidFill>
              </a:rPr>
              <a:t>Regulation (EU) 2019/2152 of the European parliament and of the Council on European business statistics repealing 10 legal acts in the field of business statistics </a:t>
            </a:r>
          </a:p>
          <a:p>
            <a:pPr marL="285750" indent="-285750" algn="just">
              <a:buFont typeface="Arial" panose="020B0604020202020204" pitchFamily="34" charset="0"/>
              <a:buChar char="•"/>
            </a:pPr>
            <a:endParaRPr lang="en-US" sz="1600" dirty="0">
              <a:solidFill>
                <a:schemeClr val="tx1">
                  <a:lumMod val="75000"/>
                  <a:lumOff val="25000"/>
                </a:schemeClr>
              </a:solidFill>
            </a:endParaRPr>
          </a:p>
          <a:p>
            <a:pPr marL="285750" indent="-285750" algn="just">
              <a:buFont typeface="Arial" panose="020B0604020202020204" pitchFamily="34" charset="0"/>
              <a:buChar char="•"/>
            </a:pPr>
            <a:r>
              <a:rPr lang="en-US" sz="1600" dirty="0">
                <a:solidFill>
                  <a:schemeClr val="tx1">
                    <a:lumMod val="75000"/>
                    <a:lumOff val="25000"/>
                  </a:schemeClr>
                </a:solidFill>
              </a:rPr>
              <a:t>Commission Implementing Regulation (EU) 2020/1197 laying down technical specifications and arrangements pursuant to Regulation (EU) 2019/2152</a:t>
            </a:r>
            <a:endParaRPr lang="it-IT" sz="1600" dirty="0">
              <a:solidFill>
                <a:schemeClr val="tx1">
                  <a:lumMod val="75000"/>
                  <a:lumOff val="25000"/>
                </a:schemeClr>
              </a:solidFill>
            </a:endParaRPr>
          </a:p>
        </p:txBody>
      </p:sp>
      <p:sp>
        <p:nvSpPr>
          <p:cNvPr id="11" name="CasellaDiTesto 10"/>
          <p:cNvSpPr txBox="1"/>
          <p:nvPr/>
        </p:nvSpPr>
        <p:spPr>
          <a:xfrm>
            <a:off x="758040" y="886752"/>
            <a:ext cx="7677908" cy="276999"/>
          </a:xfrm>
          <a:prstGeom prst="rect">
            <a:avLst/>
          </a:prstGeom>
          <a:noFill/>
        </p:spPr>
        <p:txBody>
          <a:bodyPr wrap="square" lIns="0" tIns="0" rIns="0" bIns="0" rtlCol="0">
            <a:spAutoFit/>
          </a:bodyPr>
          <a:lstStyle/>
          <a:p>
            <a:pPr>
              <a:spcAft>
                <a:spcPts val="1000"/>
              </a:spcAft>
              <a:buClr>
                <a:srgbClr val="CF1E24"/>
              </a:buClr>
              <a:buSzPct val="90000"/>
              <a:defRPr/>
            </a:pPr>
            <a:r>
              <a:rPr lang="en-US" altLang="it-IT" sz="1800" b="1" dirty="0">
                <a:solidFill>
                  <a:srgbClr val="C00000"/>
                </a:solidFill>
              </a:rPr>
              <a:t>EU Regulatory Framework: European Business Statistics (EBS)</a:t>
            </a:r>
          </a:p>
        </p:txBody>
      </p:sp>
    </p:spTree>
    <p:extLst>
      <p:ext uri="{BB962C8B-B14F-4D97-AF65-F5344CB8AC3E}">
        <p14:creationId xmlns:p14="http://schemas.microsoft.com/office/powerpoint/2010/main" val="3924200774"/>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747673" y="4423439"/>
            <a:ext cx="406400" cy="273844"/>
          </a:xfrm>
        </p:spPr>
        <p:txBody>
          <a:bodyPr/>
          <a:lstStyle/>
          <a:p>
            <a:fld id="{28555E64-09E7-E944-8DB2-BD243D665CB3}" type="slidenum">
              <a:rPr lang="it-IT" smtClean="0"/>
              <a:pPr/>
              <a:t>21</a:t>
            </a:fld>
            <a:endParaRPr lang="it-IT" dirty="0"/>
          </a:p>
        </p:txBody>
      </p:sp>
      <p:sp>
        <p:nvSpPr>
          <p:cNvPr id="6" name="Titolo 1"/>
          <p:cNvSpPr txBox="1">
            <a:spLocks/>
          </p:cNvSpPr>
          <p:nvPr/>
        </p:nvSpPr>
        <p:spPr>
          <a:xfrm>
            <a:off x="1162539" y="0"/>
            <a:ext cx="7981461" cy="447676"/>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0" y="4566327"/>
            <a:ext cx="7992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06685"/>
            <a:ext cx="7610474" cy="615553"/>
          </a:xfrm>
          <a:prstGeom prst="rect">
            <a:avLst/>
          </a:prstGeom>
          <a:noFill/>
        </p:spPr>
        <p:txBody>
          <a:bodyPr wrap="square" lIns="0" tIns="0" rIns="0" bIns="0" rtlCol="0">
            <a:spAutoFit/>
          </a:bodyPr>
          <a:lstStyle/>
          <a:p>
            <a:pPr lvl="0"/>
            <a:r>
              <a:rPr lang="en-US" sz="2000" b="1" dirty="0">
                <a:solidFill>
                  <a:schemeClr val="bg1"/>
                </a:solidFill>
              </a:rPr>
              <a:t>STEC tables to be reported and transmission deadline</a:t>
            </a:r>
          </a:p>
          <a:p>
            <a:pPr>
              <a:spcAft>
                <a:spcPts val="1000"/>
              </a:spcAft>
              <a:buClr>
                <a:srgbClr val="CF1E24"/>
              </a:buClr>
              <a:buSzPct val="90000"/>
              <a:defRPr/>
            </a:pPr>
            <a:endParaRPr lang="en-US" sz="2000" b="1" dirty="0">
              <a:solidFill>
                <a:schemeClr val="bg1"/>
              </a:solidFill>
            </a:endParaRPr>
          </a:p>
        </p:txBody>
      </p:sp>
      <p:pic>
        <p:nvPicPr>
          <p:cNvPr id="9" name="Immagine 2">
            <a:extLst>
              <a:ext uri="{FF2B5EF4-FFF2-40B4-BE49-F238E27FC236}">
                <a16:creationId xmlns:a16="http://schemas.microsoft.com/office/drawing/2014/main" id="{4C245832-8BD5-4244-BCE3-1C08CC03B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2539" y="4728074"/>
            <a:ext cx="1358411" cy="23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5683911" y="4690099"/>
            <a:ext cx="3313785" cy="307777"/>
          </a:xfrm>
          <a:prstGeom prst="rect">
            <a:avLst/>
          </a:prstGeom>
          <a:noFill/>
        </p:spPr>
        <p:txBody>
          <a:bodyPr wrap="square" lIns="0" tIns="0" rIns="0" bIns="0" rtlCol="0">
            <a:spAutoFit/>
          </a:bodyPr>
          <a:lstStyle/>
          <a:p>
            <a:pPr>
              <a:buClr>
                <a:srgbClr val="CF1E24"/>
              </a:buClr>
              <a:buSzPct val="90000"/>
              <a:defRPr/>
            </a:pPr>
            <a:r>
              <a:rPr lang="en-US" altLang="it-IT" sz="1000" b="1" dirty="0">
                <a:solidFill>
                  <a:schemeClr val="tx1">
                    <a:lumMod val="75000"/>
                    <a:lumOff val="25000"/>
                  </a:schemeClr>
                </a:solidFill>
              </a:rPr>
              <a:t>UN workshop with China on Trade in Goods and Services</a:t>
            </a:r>
          </a:p>
          <a:p>
            <a:pPr>
              <a:buClr>
                <a:srgbClr val="CF1E24"/>
              </a:buClr>
              <a:buSzPct val="90000"/>
              <a:defRPr/>
            </a:pPr>
            <a:r>
              <a:rPr lang="en-US" sz="1000" dirty="0"/>
              <a:t>Beijing, China, November 23th- 25th 2021</a:t>
            </a:r>
            <a:endParaRPr lang="it-IT" sz="1000" dirty="0"/>
          </a:p>
        </p:txBody>
      </p:sp>
      <p:graphicFrame>
        <p:nvGraphicFramePr>
          <p:cNvPr id="4" name="Tabella 3"/>
          <p:cNvGraphicFramePr>
            <a:graphicFrameLocks noGrp="1"/>
          </p:cNvGraphicFramePr>
          <p:nvPr>
            <p:extLst>
              <p:ext uri="{D42A27DB-BD31-4B8C-83A1-F6EECF244321}">
                <p14:modId xmlns:p14="http://schemas.microsoft.com/office/powerpoint/2010/main" val="2022018822"/>
              </p:ext>
            </p:extLst>
          </p:nvPr>
        </p:nvGraphicFramePr>
        <p:xfrm>
          <a:off x="950873" y="1312357"/>
          <a:ext cx="6208211" cy="584835"/>
        </p:xfrm>
        <a:graphic>
          <a:graphicData uri="http://schemas.openxmlformats.org/drawingml/2006/table">
            <a:tbl>
              <a:tblPr>
                <a:tableStyleId>{F5AB1C69-6EDB-4FF4-983F-18BD219EF322}</a:tableStyleId>
              </a:tblPr>
              <a:tblGrid>
                <a:gridCol w="1782555">
                  <a:extLst>
                    <a:ext uri="{9D8B030D-6E8A-4147-A177-3AD203B41FA5}">
                      <a16:colId xmlns:a16="http://schemas.microsoft.com/office/drawing/2014/main" val="3653403100"/>
                    </a:ext>
                  </a:extLst>
                </a:gridCol>
                <a:gridCol w="2349690">
                  <a:extLst>
                    <a:ext uri="{9D8B030D-6E8A-4147-A177-3AD203B41FA5}">
                      <a16:colId xmlns:a16="http://schemas.microsoft.com/office/drawing/2014/main" val="4107608908"/>
                    </a:ext>
                  </a:extLst>
                </a:gridCol>
                <a:gridCol w="2075966">
                  <a:extLst>
                    <a:ext uri="{9D8B030D-6E8A-4147-A177-3AD203B41FA5}">
                      <a16:colId xmlns:a16="http://schemas.microsoft.com/office/drawing/2014/main" val="2817099455"/>
                    </a:ext>
                  </a:extLst>
                </a:gridCol>
              </a:tblGrid>
              <a:tr h="0">
                <a:tc>
                  <a:txBody>
                    <a:bodyPr/>
                    <a:lstStyle/>
                    <a:p>
                      <a:pPr algn="ctr" fontAlgn="ctr"/>
                      <a:r>
                        <a:rPr lang="en-US" sz="1400" u="none" strike="noStrike" noProof="0" dirty="0">
                          <a:effectLst/>
                        </a:rPr>
                        <a:t>Breakdown</a:t>
                      </a:r>
                      <a:endParaRPr lang="en-US" sz="1400" b="1" i="0" u="none" strike="noStrike" noProof="0"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noProof="0" dirty="0">
                          <a:effectLst/>
                        </a:rPr>
                        <a:t>First reference year</a:t>
                      </a:r>
                      <a:endParaRPr lang="en-US" sz="1400" b="1" i="0" u="none" strike="noStrike" noProof="0"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noProof="0" dirty="0">
                          <a:effectLst/>
                        </a:rPr>
                        <a:t>Data transmission deadline</a:t>
                      </a:r>
                      <a:endParaRPr lang="en-US" sz="1400" b="1" i="0" u="none" strike="noStrike" noProof="0"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263441913"/>
                  </a:ext>
                </a:extLst>
              </a:tr>
              <a:tr h="361950">
                <a:tc>
                  <a:txBody>
                    <a:bodyPr/>
                    <a:lstStyle/>
                    <a:p>
                      <a:pPr algn="ctr" fontAlgn="ctr"/>
                      <a:r>
                        <a:rPr lang="en-US" sz="1400" u="none" strike="noStrike" noProof="0" dirty="0">
                          <a:effectLst/>
                        </a:rPr>
                        <a:t>1, 2, 3</a:t>
                      </a:r>
                      <a:endParaRPr lang="en-US" sz="1400" b="0" i="0" u="none" strike="noStrike" noProof="0"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noProof="0" dirty="0">
                          <a:effectLst/>
                        </a:rPr>
                        <a:t>2022</a:t>
                      </a:r>
                      <a:endParaRPr lang="en-US" sz="1400" b="0" i="0" u="none" strike="noStrike" noProof="0"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noProof="0" dirty="0">
                          <a:effectLst/>
                        </a:rPr>
                        <a:t>T+18 months = June 2024</a:t>
                      </a:r>
                      <a:endParaRPr lang="en-US" sz="1400" b="0" i="0" u="none" strike="noStrike" noProof="0"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937380549"/>
                  </a:ext>
                </a:extLst>
              </a:tr>
            </a:tbl>
          </a:graphicData>
        </a:graphic>
      </p:graphicFrame>
      <p:sp>
        <p:nvSpPr>
          <p:cNvPr id="5" name="Rettangolo 4"/>
          <p:cNvSpPr/>
          <p:nvPr/>
        </p:nvSpPr>
        <p:spPr>
          <a:xfrm>
            <a:off x="747673" y="2197626"/>
            <a:ext cx="7680173" cy="1384995"/>
          </a:xfrm>
          <a:prstGeom prst="rect">
            <a:avLst/>
          </a:prstGeom>
        </p:spPr>
        <p:txBody>
          <a:bodyPr wrap="square">
            <a:spAutoFit/>
          </a:bodyPr>
          <a:lstStyle/>
          <a:p>
            <a:pPr marL="342900" indent="-342900">
              <a:spcAft>
                <a:spcPts val="1200"/>
              </a:spcAft>
              <a:buAutoNum type="arabicParenBoth"/>
            </a:pPr>
            <a:r>
              <a:rPr lang="en-US" sz="1600" dirty="0">
                <a:solidFill>
                  <a:srgbClr val="000000"/>
                </a:solidFill>
                <a:latin typeface="Calibri" panose="020F0502020204030204" pitchFamily="34" charset="0"/>
              </a:rPr>
              <a:t>STEC by activity and size class of number of employees and self-employed persons [</a:t>
            </a:r>
            <a:r>
              <a:rPr lang="en-US" sz="1600" i="1" dirty="0">
                <a:solidFill>
                  <a:srgbClr val="000000"/>
                </a:solidFill>
                <a:latin typeface="Calibri" panose="020F0502020204030204" pitchFamily="34" charset="0"/>
              </a:rPr>
              <a:t>World; Intra-Union; Extra-Union</a:t>
            </a:r>
            <a:r>
              <a:rPr lang="en-US" sz="1600" dirty="0">
                <a:solidFill>
                  <a:srgbClr val="000000"/>
                </a:solidFill>
                <a:latin typeface="Calibri" panose="020F0502020204030204" pitchFamily="34" charset="0"/>
              </a:rPr>
              <a:t>]</a:t>
            </a:r>
          </a:p>
          <a:p>
            <a:pPr marL="342900" indent="-342900">
              <a:spcAft>
                <a:spcPts val="1200"/>
              </a:spcAft>
              <a:buAutoNum type="arabicParenBoth"/>
            </a:pPr>
            <a:r>
              <a:rPr lang="en-US" sz="1600" dirty="0">
                <a:solidFill>
                  <a:srgbClr val="000000"/>
                </a:solidFill>
                <a:latin typeface="Calibri" panose="020F0502020204030204" pitchFamily="34" charset="0"/>
              </a:rPr>
              <a:t>STEC by activity, type of product and additional geographical breakdown</a:t>
            </a:r>
          </a:p>
          <a:p>
            <a:pPr marL="342900" indent="-342900">
              <a:buFontTx/>
              <a:buAutoNum type="arabicParenBoth"/>
            </a:pPr>
            <a:r>
              <a:rPr lang="en-US" sz="1600" dirty="0">
                <a:solidFill>
                  <a:srgbClr val="000000"/>
                </a:solidFill>
                <a:latin typeface="Calibri" panose="020F0502020204030204" pitchFamily="34" charset="0"/>
              </a:rPr>
              <a:t>STEC by activity and type of control [</a:t>
            </a:r>
            <a:r>
              <a:rPr lang="en-US" sz="1600" i="1" dirty="0">
                <a:solidFill>
                  <a:srgbClr val="000000"/>
                </a:solidFill>
                <a:latin typeface="Calibri" panose="020F0502020204030204" pitchFamily="34" charset="0"/>
              </a:rPr>
              <a:t>World; Intra-Union; Extra-Union</a:t>
            </a:r>
            <a:r>
              <a:rPr lang="en-US" sz="1600" dirty="0">
                <a:solidFill>
                  <a:srgbClr val="000000"/>
                </a:solidFill>
                <a:latin typeface="Calibri" panose="020F0502020204030204" pitchFamily="34" charset="0"/>
              </a:rPr>
              <a:t>]	</a:t>
            </a:r>
          </a:p>
        </p:txBody>
      </p:sp>
      <p:sp>
        <p:nvSpPr>
          <p:cNvPr id="14" name="Rettangolo 13"/>
          <p:cNvSpPr/>
          <p:nvPr/>
        </p:nvSpPr>
        <p:spPr>
          <a:xfrm>
            <a:off x="897424" y="722238"/>
            <a:ext cx="5657574" cy="338554"/>
          </a:xfrm>
          <a:prstGeom prst="rect">
            <a:avLst/>
          </a:prstGeom>
        </p:spPr>
        <p:txBody>
          <a:bodyPr wrap="none">
            <a:spAutoFit/>
          </a:bodyPr>
          <a:lstStyle/>
          <a:p>
            <a:r>
              <a:rPr lang="en-US" sz="1600" b="1" dirty="0">
                <a:latin typeface="+mj-lt"/>
              </a:rPr>
              <a:t>Statistical value of imports and exports of services by enterprises</a:t>
            </a:r>
            <a:endParaRPr lang="it-IT" sz="1600" b="1" dirty="0">
              <a:latin typeface="+mj-lt"/>
            </a:endParaRPr>
          </a:p>
        </p:txBody>
      </p:sp>
      <p:sp>
        <p:nvSpPr>
          <p:cNvPr id="3" name="Rettangolo 2"/>
          <p:cNvSpPr/>
          <p:nvPr/>
        </p:nvSpPr>
        <p:spPr>
          <a:xfrm>
            <a:off x="1304925" y="3802566"/>
            <a:ext cx="7261174" cy="62087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it-IT" sz="1400" dirty="0">
                <a:solidFill>
                  <a:schemeClr val="tx1"/>
                </a:solidFill>
              </a:rPr>
              <a:t>Activity </a:t>
            </a:r>
            <a:r>
              <a:rPr lang="it-IT" sz="1400" dirty="0">
                <a:solidFill>
                  <a:schemeClr val="tx1"/>
                </a:solidFill>
                <a:sym typeface="Wingdings" panose="05000000000000000000" pitchFamily="2" charset="2"/>
              </a:rPr>
              <a:t>  </a:t>
            </a:r>
            <a:r>
              <a:rPr lang="en-US" sz="1400" dirty="0">
                <a:solidFill>
                  <a:schemeClr val="tx1"/>
                </a:solidFill>
                <a:sym typeface="Wingdings" panose="05000000000000000000" pitchFamily="2" charset="2"/>
              </a:rPr>
              <a:t>Statistical Classification of Economic Activities in the European Community (</a:t>
            </a:r>
            <a:r>
              <a:rPr lang="it-IT" sz="1400" dirty="0">
                <a:solidFill>
                  <a:schemeClr val="tx1"/>
                </a:solidFill>
                <a:sym typeface="Wingdings" panose="05000000000000000000" pitchFamily="2" charset="2"/>
              </a:rPr>
              <a:t>NACE)</a:t>
            </a:r>
          </a:p>
          <a:p>
            <a:r>
              <a:rPr lang="it-IT" sz="1400" dirty="0">
                <a:solidFill>
                  <a:schemeClr val="tx1"/>
                </a:solidFill>
                <a:sym typeface="Wingdings" panose="05000000000000000000" pitchFamily="2" charset="2"/>
              </a:rPr>
              <a:t>Product  </a:t>
            </a:r>
            <a:r>
              <a:rPr lang="en-US" sz="1400" dirty="0">
                <a:solidFill>
                  <a:schemeClr val="tx1"/>
                </a:solidFill>
                <a:sym typeface="Wingdings" panose="05000000000000000000" pitchFamily="2" charset="2"/>
              </a:rPr>
              <a:t>Extended Balance of Payments Services Classification (</a:t>
            </a:r>
            <a:r>
              <a:rPr lang="en-US" sz="1400" dirty="0">
                <a:solidFill>
                  <a:srgbClr val="000000"/>
                </a:solidFill>
                <a:latin typeface="Calibri" panose="020F0502020204030204" pitchFamily="34" charset="0"/>
              </a:rPr>
              <a:t>EBOPS 2010)</a:t>
            </a:r>
            <a:endParaRPr lang="it-IT" sz="1400" dirty="0">
              <a:solidFill>
                <a:schemeClr val="tx1"/>
              </a:solidFill>
              <a:sym typeface="Wingdings" panose="05000000000000000000" pitchFamily="2" charset="2"/>
            </a:endParaRPr>
          </a:p>
        </p:txBody>
      </p:sp>
    </p:spTree>
    <p:extLst>
      <p:ext uri="{BB962C8B-B14F-4D97-AF65-F5344CB8AC3E}">
        <p14:creationId xmlns:p14="http://schemas.microsoft.com/office/powerpoint/2010/main" val="3865255164"/>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747673" y="4423439"/>
            <a:ext cx="406400" cy="273844"/>
          </a:xfrm>
        </p:spPr>
        <p:txBody>
          <a:bodyPr/>
          <a:lstStyle/>
          <a:p>
            <a:fld id="{28555E64-09E7-E944-8DB2-BD243D665CB3}" type="slidenum">
              <a:rPr lang="it-IT" smtClean="0"/>
              <a:pPr/>
              <a:t>22</a:t>
            </a:fld>
            <a:endParaRPr lang="it-IT" dirty="0"/>
          </a:p>
        </p:txBody>
      </p:sp>
      <p:sp>
        <p:nvSpPr>
          <p:cNvPr id="6" name="Titolo 1"/>
          <p:cNvSpPr txBox="1">
            <a:spLocks/>
          </p:cNvSpPr>
          <p:nvPr/>
        </p:nvSpPr>
        <p:spPr>
          <a:xfrm>
            <a:off x="1162539" y="0"/>
            <a:ext cx="7981461" cy="447676"/>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0" y="4566327"/>
            <a:ext cx="7992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06685"/>
            <a:ext cx="7610474" cy="743793"/>
          </a:xfrm>
          <a:prstGeom prst="rect">
            <a:avLst/>
          </a:prstGeom>
          <a:noFill/>
        </p:spPr>
        <p:txBody>
          <a:bodyPr wrap="square" lIns="0" tIns="0" rIns="0" bIns="0" rtlCol="0">
            <a:spAutoFit/>
          </a:bodyPr>
          <a:lstStyle/>
          <a:p>
            <a:pPr>
              <a:spcAft>
                <a:spcPts val="1000"/>
              </a:spcAft>
              <a:buClr>
                <a:srgbClr val="CF1E24"/>
              </a:buClr>
              <a:buSzPct val="90000"/>
              <a:defRPr/>
            </a:pPr>
            <a:r>
              <a:rPr lang="en-US" sz="2000" b="1" dirty="0">
                <a:solidFill>
                  <a:schemeClr val="bg1"/>
                </a:solidFill>
                <a:latin typeface="+mj-lt"/>
              </a:rPr>
              <a:t>Production of </a:t>
            </a:r>
            <a:r>
              <a:rPr lang="en-US" sz="2000" b="1" dirty="0">
                <a:solidFill>
                  <a:schemeClr val="bg1"/>
                </a:solidFill>
              </a:rPr>
              <a:t>International trade in services statistics in Italy</a:t>
            </a:r>
          </a:p>
          <a:p>
            <a:pPr>
              <a:spcAft>
                <a:spcPts val="1000"/>
              </a:spcAft>
              <a:buClr>
                <a:srgbClr val="CF1E24"/>
              </a:buClr>
              <a:buSzPct val="90000"/>
              <a:defRPr/>
            </a:pPr>
            <a:endParaRPr lang="en-US" sz="2000" b="1" dirty="0">
              <a:solidFill>
                <a:schemeClr val="bg1"/>
              </a:solidFill>
            </a:endParaRPr>
          </a:p>
        </p:txBody>
      </p:sp>
      <p:pic>
        <p:nvPicPr>
          <p:cNvPr id="9" name="Immagine 2">
            <a:extLst>
              <a:ext uri="{FF2B5EF4-FFF2-40B4-BE49-F238E27FC236}">
                <a16:creationId xmlns:a16="http://schemas.microsoft.com/office/drawing/2014/main" id="{4C245832-8BD5-4244-BCE3-1C08CC03B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2539" y="4728074"/>
            <a:ext cx="1358411" cy="23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5683911" y="4690099"/>
            <a:ext cx="3313785" cy="307777"/>
          </a:xfrm>
          <a:prstGeom prst="rect">
            <a:avLst/>
          </a:prstGeom>
          <a:noFill/>
        </p:spPr>
        <p:txBody>
          <a:bodyPr wrap="square" lIns="0" tIns="0" rIns="0" bIns="0" rtlCol="0">
            <a:spAutoFit/>
          </a:bodyPr>
          <a:lstStyle/>
          <a:p>
            <a:pPr>
              <a:buClr>
                <a:srgbClr val="CF1E24"/>
              </a:buClr>
              <a:buSzPct val="90000"/>
              <a:defRPr/>
            </a:pPr>
            <a:r>
              <a:rPr lang="en-US" altLang="it-IT" sz="1000" b="1" dirty="0">
                <a:solidFill>
                  <a:schemeClr val="tx1">
                    <a:lumMod val="75000"/>
                    <a:lumOff val="25000"/>
                  </a:schemeClr>
                </a:solidFill>
              </a:rPr>
              <a:t>UN workshop with China on Trade in Goods and Services</a:t>
            </a:r>
          </a:p>
          <a:p>
            <a:pPr>
              <a:buClr>
                <a:srgbClr val="CF1E24"/>
              </a:buClr>
              <a:buSzPct val="90000"/>
              <a:defRPr/>
            </a:pPr>
            <a:r>
              <a:rPr lang="en-US" sz="1000" dirty="0"/>
              <a:t>Beijing, China, November 23th- 25th 2021</a:t>
            </a:r>
            <a:endParaRPr lang="it-IT" sz="1000" dirty="0"/>
          </a:p>
        </p:txBody>
      </p:sp>
      <p:sp>
        <p:nvSpPr>
          <p:cNvPr id="14" name="Rettangolo 13"/>
          <p:cNvSpPr/>
          <p:nvPr/>
        </p:nvSpPr>
        <p:spPr>
          <a:xfrm>
            <a:off x="667208" y="2704494"/>
            <a:ext cx="7608925" cy="1246495"/>
          </a:xfrm>
          <a:prstGeom prst="rect">
            <a:avLst/>
          </a:prstGeom>
        </p:spPr>
        <p:txBody>
          <a:bodyPr wrap="square">
            <a:spAutoFit/>
          </a:bodyPr>
          <a:lstStyle/>
          <a:p>
            <a:pPr algn="just">
              <a:spcAft>
                <a:spcPts val="600"/>
              </a:spcAft>
              <a:buClr>
                <a:srgbClr val="CF1E24"/>
              </a:buClr>
              <a:buSzPct val="90000"/>
              <a:defRPr/>
            </a:pPr>
            <a:r>
              <a:rPr lang="en-US" sz="1400" b="1" dirty="0">
                <a:solidFill>
                  <a:srgbClr val="C00000"/>
                </a:solidFill>
              </a:rPr>
              <a:t>Country-level business statistics on trade in services by enterprise characteristics (STEC) </a:t>
            </a:r>
            <a:r>
              <a:rPr lang="en-US" sz="1400" dirty="0">
                <a:solidFill>
                  <a:schemeClr val="tx1">
                    <a:lumMod val="75000"/>
                    <a:lumOff val="25000"/>
                  </a:schemeClr>
                </a:solidFill>
              </a:rPr>
              <a:t>will be produced under the EBS Regulation by breaking down traditional services trade statistics according to specific enterprise characteristics namely </a:t>
            </a:r>
            <a:r>
              <a:rPr lang="en-US" sz="1400" u="sng" dirty="0">
                <a:solidFill>
                  <a:schemeClr val="tx1">
                    <a:lumMod val="75000"/>
                    <a:lumOff val="25000"/>
                  </a:schemeClr>
                </a:solidFill>
              </a:rPr>
              <a:t>activity sector, size class and type of ownership of the enterprise.</a:t>
            </a:r>
          </a:p>
          <a:p>
            <a:pPr algn="just">
              <a:spcAft>
                <a:spcPts val="1000"/>
              </a:spcAft>
              <a:buClr>
                <a:srgbClr val="CF1E24"/>
              </a:buClr>
              <a:buSzPct val="90000"/>
              <a:defRPr/>
            </a:pPr>
            <a:r>
              <a:rPr lang="en-US" sz="1400" b="1" dirty="0">
                <a:solidFill>
                  <a:schemeClr val="tx1">
                    <a:lumMod val="75000"/>
                    <a:lumOff val="25000"/>
                  </a:schemeClr>
                </a:solidFill>
                <a:sym typeface="Wingdings" panose="05000000000000000000" pitchFamily="2" charset="2"/>
              </a:rPr>
              <a:t> </a:t>
            </a:r>
            <a:r>
              <a:rPr lang="en-US" sz="1400" b="1" dirty="0">
                <a:solidFill>
                  <a:schemeClr val="tx1">
                    <a:lumMod val="75000"/>
                    <a:lumOff val="25000"/>
                  </a:schemeClr>
                </a:solidFill>
              </a:rPr>
              <a:t>Istat - the </a:t>
            </a:r>
            <a:r>
              <a:rPr lang="en-US" sz="1400" b="1" dirty="0">
                <a:solidFill>
                  <a:schemeClr val="tx1">
                    <a:lumMod val="75000"/>
                    <a:lumOff val="25000"/>
                  </a:schemeClr>
                </a:solidFill>
                <a:sym typeface="Wingdings" panose="05000000000000000000" pitchFamily="2" charset="2"/>
              </a:rPr>
              <a:t>National Institute of Statistics </a:t>
            </a:r>
            <a:r>
              <a:rPr lang="en-US" sz="1400" b="1" dirty="0">
                <a:solidFill>
                  <a:schemeClr val="tx1">
                    <a:lumMod val="75000"/>
                    <a:lumOff val="25000"/>
                  </a:schemeClr>
                </a:solidFill>
              </a:rPr>
              <a:t>is responsible for the production of STEC</a:t>
            </a:r>
            <a:endParaRPr lang="it-IT" sz="1400" b="1" dirty="0">
              <a:solidFill>
                <a:schemeClr val="tx1">
                  <a:lumMod val="75000"/>
                  <a:lumOff val="25000"/>
                </a:schemeClr>
              </a:solidFill>
            </a:endParaRPr>
          </a:p>
        </p:txBody>
      </p:sp>
      <p:sp>
        <p:nvSpPr>
          <p:cNvPr id="11" name="CasellaDiTesto 10"/>
          <p:cNvSpPr txBox="1"/>
          <p:nvPr/>
        </p:nvSpPr>
        <p:spPr>
          <a:xfrm>
            <a:off x="747673" y="1203150"/>
            <a:ext cx="7608925" cy="1154162"/>
          </a:xfrm>
          <a:prstGeom prst="rect">
            <a:avLst/>
          </a:prstGeom>
          <a:noFill/>
        </p:spPr>
        <p:txBody>
          <a:bodyPr wrap="square" lIns="0" tIns="0" rIns="0" bIns="0" rtlCol="0">
            <a:spAutoFit/>
          </a:bodyPr>
          <a:lstStyle/>
          <a:p>
            <a:pPr algn="just">
              <a:spcAft>
                <a:spcPts val="600"/>
              </a:spcAft>
            </a:pPr>
            <a:r>
              <a:rPr lang="en-US" sz="1400" b="1" dirty="0">
                <a:solidFill>
                  <a:srgbClr val="C00000"/>
                </a:solidFill>
              </a:rPr>
              <a:t>Statistics on international trade in services (ITSS) </a:t>
            </a:r>
            <a:r>
              <a:rPr lang="en-US" sz="1400" dirty="0">
                <a:solidFill>
                  <a:schemeClr val="tx1">
                    <a:lumMod val="75000"/>
                    <a:lumOff val="25000"/>
                  </a:schemeClr>
                </a:solidFill>
              </a:rPr>
              <a:t>are produced from the transactions recorded under a country’s Balance of Payments (BoP), which capture all transactions that take place between an economy’s residents and non-residents, namely monetary value of import and export of services </a:t>
            </a:r>
            <a:r>
              <a:rPr lang="en-US" sz="1400" u="sng" dirty="0">
                <a:solidFill>
                  <a:schemeClr val="tx1">
                    <a:lumMod val="75000"/>
                    <a:lumOff val="25000"/>
                  </a:schemeClr>
                </a:solidFill>
              </a:rPr>
              <a:t>by type of service and by partner country</a:t>
            </a:r>
            <a:r>
              <a:rPr lang="en-US" sz="1400" dirty="0">
                <a:solidFill>
                  <a:schemeClr val="tx1">
                    <a:lumMod val="75000"/>
                    <a:lumOff val="25000"/>
                  </a:schemeClr>
                </a:solidFill>
              </a:rPr>
              <a:t>.</a:t>
            </a:r>
          </a:p>
          <a:p>
            <a:pPr algn="just"/>
            <a:r>
              <a:rPr lang="en-US" sz="1400" b="1" dirty="0">
                <a:solidFill>
                  <a:schemeClr val="tx1">
                    <a:lumMod val="75000"/>
                    <a:lumOff val="25000"/>
                  </a:schemeClr>
                </a:solidFill>
                <a:sym typeface="Wingdings" panose="05000000000000000000" pitchFamily="2" charset="2"/>
              </a:rPr>
              <a:t> </a:t>
            </a:r>
            <a:r>
              <a:rPr lang="en-US" sz="1400" b="1" dirty="0">
                <a:solidFill>
                  <a:schemeClr val="tx1">
                    <a:lumMod val="75000"/>
                    <a:lumOff val="25000"/>
                  </a:schemeClr>
                </a:solidFill>
              </a:rPr>
              <a:t>Bank of Italy is responsible for the production of ITSS</a:t>
            </a:r>
            <a:endParaRPr lang="it-IT" sz="1400" b="1" dirty="0">
              <a:solidFill>
                <a:schemeClr val="tx1">
                  <a:lumMod val="75000"/>
                  <a:lumOff val="25000"/>
                </a:schemeClr>
              </a:solidFill>
            </a:endParaRPr>
          </a:p>
        </p:txBody>
      </p:sp>
    </p:spTree>
    <p:extLst>
      <p:ext uri="{BB962C8B-B14F-4D97-AF65-F5344CB8AC3E}">
        <p14:creationId xmlns:p14="http://schemas.microsoft.com/office/powerpoint/2010/main" val="2631889989"/>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747673" y="4423439"/>
            <a:ext cx="406400" cy="273844"/>
          </a:xfrm>
        </p:spPr>
        <p:txBody>
          <a:bodyPr/>
          <a:lstStyle/>
          <a:p>
            <a:fld id="{28555E64-09E7-E944-8DB2-BD243D665CB3}" type="slidenum">
              <a:rPr lang="it-IT" smtClean="0"/>
              <a:pPr/>
              <a:t>23</a:t>
            </a:fld>
            <a:endParaRPr lang="it-IT" dirty="0"/>
          </a:p>
        </p:txBody>
      </p:sp>
      <p:sp>
        <p:nvSpPr>
          <p:cNvPr id="6" name="Titolo 1"/>
          <p:cNvSpPr txBox="1">
            <a:spLocks/>
          </p:cNvSpPr>
          <p:nvPr/>
        </p:nvSpPr>
        <p:spPr>
          <a:xfrm>
            <a:off x="1162539" y="0"/>
            <a:ext cx="7981461" cy="447676"/>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0" y="4566327"/>
            <a:ext cx="7992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06685"/>
            <a:ext cx="7610474" cy="743793"/>
          </a:xfrm>
          <a:prstGeom prst="rect">
            <a:avLst/>
          </a:prstGeom>
          <a:noFill/>
        </p:spPr>
        <p:txBody>
          <a:bodyPr wrap="square" lIns="0" tIns="0" rIns="0" bIns="0" rtlCol="0">
            <a:spAutoFit/>
          </a:bodyPr>
          <a:lstStyle/>
          <a:p>
            <a:pPr>
              <a:spcAft>
                <a:spcPts val="1000"/>
              </a:spcAft>
              <a:buClr>
                <a:srgbClr val="CF1E24"/>
              </a:buClr>
              <a:buSzPct val="90000"/>
              <a:defRPr/>
            </a:pPr>
            <a:r>
              <a:rPr lang="en-US" sz="2000" b="1" dirty="0">
                <a:solidFill>
                  <a:schemeClr val="bg1"/>
                </a:solidFill>
                <a:latin typeface="+mj-lt"/>
              </a:rPr>
              <a:t>Production of </a:t>
            </a:r>
            <a:r>
              <a:rPr lang="en-US" sz="2000" b="1" dirty="0">
                <a:solidFill>
                  <a:schemeClr val="bg1"/>
                </a:solidFill>
              </a:rPr>
              <a:t>International trade in services statistics in Italy</a:t>
            </a:r>
          </a:p>
          <a:p>
            <a:pPr>
              <a:spcAft>
                <a:spcPts val="1000"/>
              </a:spcAft>
              <a:buClr>
                <a:srgbClr val="CF1E24"/>
              </a:buClr>
              <a:buSzPct val="90000"/>
              <a:defRPr/>
            </a:pPr>
            <a:endParaRPr lang="en-US" sz="2000" b="1" dirty="0">
              <a:solidFill>
                <a:schemeClr val="bg1"/>
              </a:solidFill>
            </a:endParaRPr>
          </a:p>
        </p:txBody>
      </p:sp>
      <p:pic>
        <p:nvPicPr>
          <p:cNvPr id="9" name="Immagine 2">
            <a:extLst>
              <a:ext uri="{FF2B5EF4-FFF2-40B4-BE49-F238E27FC236}">
                <a16:creationId xmlns:a16="http://schemas.microsoft.com/office/drawing/2014/main" id="{4C245832-8BD5-4244-BCE3-1C08CC03B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2539" y="4728074"/>
            <a:ext cx="1358411" cy="23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5683911" y="4690099"/>
            <a:ext cx="3313785" cy="307777"/>
          </a:xfrm>
          <a:prstGeom prst="rect">
            <a:avLst/>
          </a:prstGeom>
          <a:noFill/>
        </p:spPr>
        <p:txBody>
          <a:bodyPr wrap="square" lIns="0" tIns="0" rIns="0" bIns="0" rtlCol="0">
            <a:spAutoFit/>
          </a:bodyPr>
          <a:lstStyle/>
          <a:p>
            <a:pPr>
              <a:buClr>
                <a:srgbClr val="CF1E24"/>
              </a:buClr>
              <a:buSzPct val="90000"/>
              <a:defRPr/>
            </a:pPr>
            <a:r>
              <a:rPr lang="en-US" altLang="it-IT" sz="1000" b="1" dirty="0">
                <a:solidFill>
                  <a:schemeClr val="tx1">
                    <a:lumMod val="75000"/>
                    <a:lumOff val="25000"/>
                  </a:schemeClr>
                </a:solidFill>
              </a:rPr>
              <a:t>UN workshop with China on Trade in Goods and Services</a:t>
            </a:r>
          </a:p>
          <a:p>
            <a:pPr>
              <a:buClr>
                <a:srgbClr val="CF1E24"/>
              </a:buClr>
              <a:buSzPct val="90000"/>
              <a:defRPr/>
            </a:pPr>
            <a:r>
              <a:rPr lang="en-US" sz="1000" dirty="0"/>
              <a:t>Beijing, China, November 23th- 25th 2021</a:t>
            </a:r>
            <a:endParaRPr lang="it-IT" sz="1000" dirty="0"/>
          </a:p>
        </p:txBody>
      </p:sp>
      <p:sp>
        <p:nvSpPr>
          <p:cNvPr id="14" name="Rettangolo 13"/>
          <p:cNvSpPr/>
          <p:nvPr/>
        </p:nvSpPr>
        <p:spPr>
          <a:xfrm>
            <a:off x="1304925" y="2370071"/>
            <a:ext cx="7206049" cy="1938992"/>
          </a:xfrm>
          <a:prstGeom prst="rect">
            <a:avLst/>
          </a:prstGeom>
        </p:spPr>
        <p:txBody>
          <a:bodyPr wrap="square">
            <a:spAutoFit/>
          </a:bodyPr>
          <a:lstStyle/>
          <a:p>
            <a:pPr marL="285750" indent="-285750" algn="just">
              <a:spcAft>
                <a:spcPts val="600"/>
              </a:spcAft>
              <a:buClr>
                <a:srgbClr val="CF1E24"/>
              </a:buClr>
              <a:buSzPct val="90000"/>
              <a:buFont typeface="Wingdings" panose="05000000000000000000" pitchFamily="2" charset="2"/>
              <a:buChar char="q"/>
              <a:defRPr/>
            </a:pPr>
            <a:r>
              <a:rPr lang="en-US" sz="1400" dirty="0"/>
              <a:t>The production system implies a large combination of statistical information stemming from different data sources, that entails:</a:t>
            </a:r>
          </a:p>
          <a:p>
            <a:pPr marL="742731" lvl="1" indent="-285750" algn="just">
              <a:spcAft>
                <a:spcPts val="600"/>
              </a:spcAft>
              <a:buClr>
                <a:srgbClr val="CF1E24"/>
              </a:buClr>
              <a:buSzPct val="90000"/>
              <a:buFont typeface="Wingdings" panose="05000000000000000000" pitchFamily="2" charset="2"/>
              <a:buChar char="Ø"/>
              <a:defRPr/>
            </a:pPr>
            <a:r>
              <a:rPr lang="en-US" sz="1400" dirty="0"/>
              <a:t>intensification of micro-data exchanges between the two Institutes </a:t>
            </a:r>
          </a:p>
          <a:p>
            <a:pPr marL="742731" lvl="1" indent="-285750" algn="just">
              <a:spcAft>
                <a:spcPts val="600"/>
              </a:spcAft>
              <a:buClr>
                <a:srgbClr val="CF1E24"/>
              </a:buClr>
              <a:buSzPct val="90000"/>
              <a:buFont typeface="Wingdings" panose="05000000000000000000" pitchFamily="2" charset="2"/>
              <a:buChar char="Ø"/>
              <a:defRPr/>
            </a:pPr>
            <a:r>
              <a:rPr lang="en-US" sz="1400" dirty="0"/>
              <a:t>sharing of methodological and technical skills</a:t>
            </a:r>
          </a:p>
          <a:p>
            <a:pPr marL="742731" lvl="1" indent="-285750" algn="just">
              <a:spcAft>
                <a:spcPts val="600"/>
              </a:spcAft>
              <a:buClr>
                <a:srgbClr val="CF1E24"/>
              </a:buClr>
              <a:buSzPct val="90000"/>
              <a:buFont typeface="Wingdings" panose="05000000000000000000" pitchFamily="2" charset="2"/>
              <a:buChar char="Ø"/>
              <a:defRPr/>
            </a:pPr>
            <a:r>
              <a:rPr lang="en-US" sz="1400" dirty="0"/>
              <a:t>further development on data sources (statistical and administrative data)</a:t>
            </a:r>
          </a:p>
          <a:p>
            <a:pPr marL="285750" indent="-285750" algn="just">
              <a:spcAft>
                <a:spcPts val="600"/>
              </a:spcAft>
              <a:buClr>
                <a:srgbClr val="CF1E24"/>
              </a:buClr>
              <a:buSzPct val="90000"/>
              <a:buFont typeface="Wingdings" panose="05000000000000000000" pitchFamily="2" charset="2"/>
              <a:buChar char="q"/>
              <a:defRPr/>
            </a:pPr>
            <a:r>
              <a:rPr lang="en-US" sz="1400" dirty="0"/>
              <a:t>Guarantee the sustainability of the system: legal framework and technical arrangements between the two institutions involved (e.g. suitable IT tools, etc.)</a:t>
            </a:r>
            <a:endParaRPr lang="it-IT" sz="1400" dirty="0"/>
          </a:p>
        </p:txBody>
      </p:sp>
      <p:sp>
        <p:nvSpPr>
          <p:cNvPr id="15" name="Triangolo isoscele 14"/>
          <p:cNvSpPr/>
          <p:nvPr/>
        </p:nvSpPr>
        <p:spPr>
          <a:xfrm rot="10800000">
            <a:off x="4544283" y="1937364"/>
            <a:ext cx="1131757" cy="209864"/>
          </a:xfrm>
          <a:prstGeom prst="triangle">
            <a:avLst/>
          </a:prstGeom>
          <a:gradFill flip="none" rotWithShape="1">
            <a:gsLst>
              <a:gs pos="0">
                <a:schemeClr val="bg1">
                  <a:lumMod val="85000"/>
                  <a:shade val="30000"/>
                  <a:satMod val="115000"/>
                </a:schemeClr>
              </a:gs>
              <a:gs pos="70000">
                <a:schemeClr val="bg1">
                  <a:lumMod val="85000"/>
                  <a:shade val="67500"/>
                  <a:satMod val="115000"/>
                </a:schemeClr>
              </a:gs>
              <a:gs pos="100000">
                <a:schemeClr val="bg1">
                  <a:lumMod val="85000"/>
                  <a:shade val="100000"/>
                  <a:satMod val="115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CasellaDiTesto 15"/>
          <p:cNvSpPr txBox="1"/>
          <p:nvPr/>
        </p:nvSpPr>
        <p:spPr>
          <a:xfrm>
            <a:off x="1154072" y="777805"/>
            <a:ext cx="7761327" cy="985158"/>
          </a:xfrm>
          <a:prstGeom prst="rect">
            <a:avLst/>
          </a:prstGeom>
          <a:solidFill>
            <a:srgbClr val="DCC1B6"/>
          </a:solidFill>
          <a:ln>
            <a:solidFill>
              <a:srgbClr val="C00000"/>
            </a:solidFill>
          </a:ln>
          <a:effectLst>
            <a:outerShdw blurRad="50800" dist="50800" dir="18900000" algn="bl" rotWithShape="0">
              <a:prstClr val="black">
                <a:alpha val="40000"/>
              </a:prstClr>
            </a:outerShdw>
          </a:effectLst>
        </p:spPr>
        <p:txBody>
          <a:bodyPr wrap="square" rtlCol="0">
            <a:noAutofit/>
          </a:bodyPr>
          <a:lstStyle/>
          <a:p>
            <a:pPr algn="ctr">
              <a:spcAft>
                <a:spcPts val="600"/>
              </a:spcAft>
            </a:pPr>
            <a:r>
              <a:rPr lang="en-US" sz="1600" b="1" dirty="0"/>
              <a:t>Close Cooperation between Bank of Italy and Istat in the data production process in order to ensure data quality and information consistency between ITSS and STEC</a:t>
            </a:r>
          </a:p>
          <a:p>
            <a:pPr algn="ctr"/>
            <a:r>
              <a:rPr lang="en-US" sz="1600" b="1" dirty="0"/>
              <a:t>A permanent Committee ensures coordination on statistical matters between BI and Istat</a:t>
            </a:r>
          </a:p>
        </p:txBody>
      </p:sp>
    </p:spTree>
    <p:extLst>
      <p:ext uri="{BB962C8B-B14F-4D97-AF65-F5344CB8AC3E}">
        <p14:creationId xmlns:p14="http://schemas.microsoft.com/office/powerpoint/2010/main" val="2912534331"/>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747673" y="4289627"/>
            <a:ext cx="406400" cy="273844"/>
          </a:xfrm>
        </p:spPr>
        <p:txBody>
          <a:bodyPr/>
          <a:lstStyle/>
          <a:p>
            <a:fld id="{28555E64-09E7-E944-8DB2-BD243D665CB3}" type="slidenum">
              <a:rPr lang="it-IT" smtClean="0"/>
              <a:pPr/>
              <a:t>24</a:t>
            </a:fld>
            <a:endParaRPr lang="it-IT" dirty="0"/>
          </a:p>
        </p:txBody>
      </p:sp>
      <p:sp>
        <p:nvSpPr>
          <p:cNvPr id="6" name="Titolo 1"/>
          <p:cNvSpPr txBox="1">
            <a:spLocks/>
          </p:cNvSpPr>
          <p:nvPr/>
        </p:nvSpPr>
        <p:spPr>
          <a:xfrm>
            <a:off x="1162539" y="0"/>
            <a:ext cx="7981461" cy="447676"/>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0" y="4432515"/>
            <a:ext cx="7992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06685"/>
            <a:ext cx="7610474" cy="615553"/>
          </a:xfrm>
          <a:prstGeom prst="rect">
            <a:avLst/>
          </a:prstGeom>
          <a:noFill/>
        </p:spPr>
        <p:txBody>
          <a:bodyPr wrap="square" lIns="0" tIns="0" rIns="0" bIns="0" rtlCol="0">
            <a:spAutoFit/>
          </a:bodyPr>
          <a:lstStyle/>
          <a:p>
            <a:pPr lvl="0"/>
            <a:r>
              <a:rPr lang="en-US" sz="2000" b="1" dirty="0">
                <a:solidFill>
                  <a:schemeClr val="bg1"/>
                </a:solidFill>
              </a:rPr>
              <a:t>Development of STEC in Italy: an integrated approach - MDL</a:t>
            </a:r>
            <a:endParaRPr lang="it-IT" sz="2000" dirty="0">
              <a:solidFill>
                <a:schemeClr val="bg1"/>
              </a:solidFill>
            </a:endParaRPr>
          </a:p>
          <a:p>
            <a:pPr>
              <a:spcAft>
                <a:spcPts val="1000"/>
              </a:spcAft>
              <a:buClr>
                <a:srgbClr val="CF1E24"/>
              </a:buClr>
              <a:buSzPct val="90000"/>
              <a:defRPr/>
            </a:pPr>
            <a:endParaRPr lang="en-US" sz="2000" b="1" dirty="0">
              <a:solidFill>
                <a:schemeClr val="bg1"/>
              </a:solidFill>
            </a:endParaRPr>
          </a:p>
        </p:txBody>
      </p:sp>
      <p:pic>
        <p:nvPicPr>
          <p:cNvPr id="9" name="Immagine 2">
            <a:extLst>
              <a:ext uri="{FF2B5EF4-FFF2-40B4-BE49-F238E27FC236}">
                <a16:creationId xmlns:a16="http://schemas.microsoft.com/office/drawing/2014/main" id="{4C245832-8BD5-4244-BCE3-1C08CC03B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2539" y="4594262"/>
            <a:ext cx="1358411" cy="23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5683911" y="4690099"/>
            <a:ext cx="3313785" cy="307777"/>
          </a:xfrm>
          <a:prstGeom prst="rect">
            <a:avLst/>
          </a:prstGeom>
          <a:noFill/>
        </p:spPr>
        <p:txBody>
          <a:bodyPr wrap="square" lIns="0" tIns="0" rIns="0" bIns="0" rtlCol="0">
            <a:spAutoFit/>
          </a:bodyPr>
          <a:lstStyle/>
          <a:p>
            <a:pPr>
              <a:buClr>
                <a:srgbClr val="CF1E24"/>
              </a:buClr>
              <a:buSzPct val="90000"/>
              <a:defRPr/>
            </a:pPr>
            <a:r>
              <a:rPr lang="en-US" altLang="it-IT" sz="1000" b="1" dirty="0">
                <a:solidFill>
                  <a:schemeClr val="tx1">
                    <a:lumMod val="75000"/>
                    <a:lumOff val="25000"/>
                  </a:schemeClr>
                </a:solidFill>
              </a:rPr>
              <a:t>UN workshop with China on Trade in Goods and Services</a:t>
            </a:r>
          </a:p>
          <a:p>
            <a:pPr>
              <a:buClr>
                <a:srgbClr val="CF1E24"/>
              </a:buClr>
              <a:buSzPct val="90000"/>
              <a:defRPr/>
            </a:pPr>
            <a:r>
              <a:rPr lang="en-US" sz="1000" dirty="0"/>
              <a:t>Beijing, China, November 23th- 25th 2021</a:t>
            </a:r>
            <a:endParaRPr lang="it-IT" sz="1000" dirty="0"/>
          </a:p>
        </p:txBody>
      </p:sp>
      <p:sp>
        <p:nvSpPr>
          <p:cNvPr id="3" name="Rettangolo 2"/>
          <p:cNvSpPr/>
          <p:nvPr/>
        </p:nvSpPr>
        <p:spPr>
          <a:xfrm>
            <a:off x="410403" y="1548942"/>
            <a:ext cx="1694986" cy="301083"/>
          </a:xfrm>
          <a:prstGeom prst="rect">
            <a:avLst/>
          </a:prstGeom>
          <a:solidFill>
            <a:schemeClr val="bg1">
              <a:lumMod val="95000"/>
            </a:schemeClr>
          </a:solidFill>
          <a:ln>
            <a:solidFill>
              <a:schemeClr val="tx1"/>
            </a:solidFill>
            <a:prstDash val="sysDot"/>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dirty="0">
                <a:solidFill>
                  <a:schemeClr val="tx1"/>
                </a:solidFill>
                <a:latin typeface="+mj-lt"/>
              </a:rPr>
              <a:t>ITS survey</a:t>
            </a:r>
          </a:p>
        </p:txBody>
      </p:sp>
      <p:sp>
        <p:nvSpPr>
          <p:cNvPr id="12" name="Rettangolo 11"/>
          <p:cNvSpPr/>
          <p:nvPr/>
        </p:nvSpPr>
        <p:spPr>
          <a:xfrm>
            <a:off x="2598235" y="1540980"/>
            <a:ext cx="1813930" cy="467566"/>
          </a:xfrm>
          <a:prstGeom prst="rect">
            <a:avLst/>
          </a:prstGeom>
          <a:solidFill>
            <a:schemeClr val="bg1">
              <a:lumMod val="95000"/>
            </a:schemeClr>
          </a:solidFill>
          <a:ln>
            <a:solidFill>
              <a:schemeClr val="tx1"/>
            </a:solidFill>
            <a:prstDash val="sysDot"/>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dirty="0">
                <a:solidFill>
                  <a:schemeClr val="tx1"/>
                </a:solidFill>
              </a:rPr>
              <a:t>Statistical Business Registers </a:t>
            </a:r>
            <a:r>
              <a:rPr lang="it-IT" sz="1600" dirty="0">
                <a:solidFill>
                  <a:schemeClr val="tx1"/>
                </a:solidFill>
                <a:latin typeface="+mj-lt"/>
              </a:rPr>
              <a:t>*</a:t>
            </a:r>
          </a:p>
        </p:txBody>
      </p:sp>
      <p:sp>
        <p:nvSpPr>
          <p:cNvPr id="14" name="Rettangolo 13"/>
          <p:cNvSpPr/>
          <p:nvPr/>
        </p:nvSpPr>
        <p:spPr>
          <a:xfrm>
            <a:off x="4860458" y="1504211"/>
            <a:ext cx="1692000" cy="504336"/>
          </a:xfrm>
          <a:prstGeom prst="rect">
            <a:avLst/>
          </a:prstGeom>
          <a:solidFill>
            <a:schemeClr val="bg1">
              <a:lumMod val="95000"/>
            </a:schemeClr>
          </a:solidFill>
          <a:ln>
            <a:solidFill>
              <a:schemeClr val="tx1"/>
            </a:solidFill>
            <a:prstDash val="sysDot"/>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it-IT" sz="1600" dirty="0">
                <a:solidFill>
                  <a:schemeClr val="tx1"/>
                </a:solidFill>
              </a:rPr>
              <a:t>Inward/Outward FATS, SBS…</a:t>
            </a:r>
          </a:p>
          <a:p>
            <a:pPr algn="ctr"/>
            <a:endParaRPr lang="it-IT" sz="1600" dirty="0">
              <a:solidFill>
                <a:schemeClr val="tx1"/>
              </a:solidFill>
              <a:latin typeface="+mj-lt"/>
            </a:endParaRPr>
          </a:p>
        </p:txBody>
      </p:sp>
      <p:sp>
        <p:nvSpPr>
          <p:cNvPr id="15" name="Rettangolo 14"/>
          <p:cNvSpPr/>
          <p:nvPr/>
        </p:nvSpPr>
        <p:spPr>
          <a:xfrm>
            <a:off x="410403" y="2200536"/>
            <a:ext cx="1694986" cy="301083"/>
          </a:xfrm>
          <a:prstGeom prst="rect">
            <a:avLst/>
          </a:prstGeom>
          <a:noFill/>
          <a:ln>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b="1" dirty="0">
                <a:solidFill>
                  <a:srgbClr val="C00000"/>
                </a:solidFill>
              </a:rPr>
              <a:t>Fiscal [ID]</a:t>
            </a:r>
          </a:p>
        </p:txBody>
      </p:sp>
      <p:sp>
        <p:nvSpPr>
          <p:cNvPr id="17" name="Rettangolo 16"/>
          <p:cNvSpPr/>
          <p:nvPr/>
        </p:nvSpPr>
        <p:spPr>
          <a:xfrm>
            <a:off x="2624252" y="2600426"/>
            <a:ext cx="1680120" cy="301083"/>
          </a:xfrm>
          <a:prstGeom prst="rect">
            <a:avLst/>
          </a:prstGeom>
          <a:noFill/>
          <a:ln>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b="1" dirty="0">
                <a:solidFill>
                  <a:srgbClr val="C00000"/>
                </a:solidFill>
                <a:latin typeface="+mj-lt"/>
              </a:rPr>
              <a:t>VAT [ID]</a:t>
            </a:r>
          </a:p>
        </p:txBody>
      </p:sp>
      <p:sp>
        <p:nvSpPr>
          <p:cNvPr id="18" name="Rettangolo 17"/>
          <p:cNvSpPr/>
          <p:nvPr/>
        </p:nvSpPr>
        <p:spPr>
          <a:xfrm>
            <a:off x="2616819" y="2200536"/>
            <a:ext cx="1694986" cy="301083"/>
          </a:xfrm>
          <a:prstGeom prst="rect">
            <a:avLst/>
          </a:prstGeom>
          <a:noFill/>
          <a:ln>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b="1" dirty="0">
                <a:solidFill>
                  <a:srgbClr val="C00000"/>
                </a:solidFill>
                <a:latin typeface="+mj-lt"/>
              </a:rPr>
              <a:t>Fiscal [ID]</a:t>
            </a:r>
          </a:p>
        </p:txBody>
      </p:sp>
      <p:sp>
        <p:nvSpPr>
          <p:cNvPr id="19" name="Rettangolo 18"/>
          <p:cNvSpPr/>
          <p:nvPr/>
        </p:nvSpPr>
        <p:spPr>
          <a:xfrm>
            <a:off x="2616819" y="2972526"/>
            <a:ext cx="1680120" cy="301083"/>
          </a:xfrm>
          <a:prstGeom prst="rect">
            <a:avLst/>
          </a:prstGeom>
          <a:noFill/>
          <a:ln>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b="1" dirty="0">
                <a:solidFill>
                  <a:srgbClr val="C00000"/>
                </a:solidFill>
              </a:rPr>
              <a:t>BU [ID]</a:t>
            </a:r>
          </a:p>
        </p:txBody>
      </p:sp>
      <p:sp>
        <p:nvSpPr>
          <p:cNvPr id="5" name="Freccia a destra 4"/>
          <p:cNvSpPr/>
          <p:nvPr/>
        </p:nvSpPr>
        <p:spPr>
          <a:xfrm>
            <a:off x="2174488" y="2286009"/>
            <a:ext cx="368764" cy="130315"/>
          </a:xfrm>
          <a:prstGeom prst="rightArrow">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Freccia in giù 6"/>
          <p:cNvSpPr/>
          <p:nvPr/>
        </p:nvSpPr>
        <p:spPr>
          <a:xfrm>
            <a:off x="1154072" y="3350664"/>
            <a:ext cx="358797" cy="207363"/>
          </a:xfrm>
          <a:prstGeom prst="down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Rettangolo 21"/>
          <p:cNvSpPr/>
          <p:nvPr/>
        </p:nvSpPr>
        <p:spPr>
          <a:xfrm>
            <a:off x="367990" y="3590111"/>
            <a:ext cx="1806498" cy="786648"/>
          </a:xfrm>
          <a:prstGeom prst="rect">
            <a:avLst/>
          </a:prstGeom>
          <a:solidFill>
            <a:schemeClr val="bg1">
              <a:lumMod val="95000"/>
            </a:schemeClr>
          </a:solidFill>
          <a:ln>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r>
              <a:rPr lang="it-IT" sz="1400" dirty="0">
                <a:solidFill>
                  <a:schemeClr val="tx1"/>
                </a:solidFill>
                <a:latin typeface="+mj-lt"/>
              </a:rPr>
              <a:t>Services import/ export by EBOPS and partner country</a:t>
            </a:r>
          </a:p>
        </p:txBody>
      </p:sp>
      <p:sp>
        <p:nvSpPr>
          <p:cNvPr id="24" name="Rettangolo 23"/>
          <p:cNvSpPr/>
          <p:nvPr/>
        </p:nvSpPr>
        <p:spPr>
          <a:xfrm>
            <a:off x="4899873" y="2979243"/>
            <a:ext cx="1635473" cy="301083"/>
          </a:xfrm>
          <a:prstGeom prst="rect">
            <a:avLst/>
          </a:prstGeom>
          <a:noFill/>
          <a:ln>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b="1" dirty="0">
                <a:solidFill>
                  <a:srgbClr val="C00000"/>
                </a:solidFill>
              </a:rPr>
              <a:t>BU [</a:t>
            </a:r>
            <a:r>
              <a:rPr lang="it-IT" sz="1600" b="1" dirty="0">
                <a:solidFill>
                  <a:srgbClr val="C00000"/>
                </a:solidFill>
                <a:latin typeface="+mj-lt"/>
              </a:rPr>
              <a:t>ID]</a:t>
            </a:r>
          </a:p>
        </p:txBody>
      </p:sp>
      <p:sp>
        <p:nvSpPr>
          <p:cNvPr id="26" name="Freccia in giù 25"/>
          <p:cNvSpPr/>
          <p:nvPr/>
        </p:nvSpPr>
        <p:spPr>
          <a:xfrm>
            <a:off x="4480997" y="3307267"/>
            <a:ext cx="379460" cy="200332"/>
          </a:xfrm>
          <a:prstGeom prst="down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7" name="Rettangolo 26"/>
          <p:cNvSpPr/>
          <p:nvPr/>
        </p:nvSpPr>
        <p:spPr>
          <a:xfrm>
            <a:off x="2561062" y="3558028"/>
            <a:ext cx="2299395" cy="818732"/>
          </a:xfrm>
          <a:prstGeom prst="rect">
            <a:avLst/>
          </a:prstGeom>
          <a:solidFill>
            <a:schemeClr val="bg1">
              <a:lumMod val="95000"/>
            </a:schemeClr>
          </a:solidFill>
          <a:ln>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solidFill>
                <a:latin typeface="+mj-lt"/>
              </a:rPr>
              <a:t>Economic activity;  size class </a:t>
            </a:r>
          </a:p>
          <a:p>
            <a:r>
              <a:rPr lang="en-US" sz="1400" dirty="0">
                <a:solidFill>
                  <a:schemeClr val="tx1"/>
                </a:solidFill>
                <a:latin typeface="+mj-lt"/>
              </a:rPr>
              <a:t>(n. of employees); </a:t>
            </a:r>
          </a:p>
          <a:p>
            <a:r>
              <a:rPr lang="en-US" sz="1400" dirty="0">
                <a:solidFill>
                  <a:schemeClr val="tx1"/>
                </a:solidFill>
              </a:rPr>
              <a:t>Type of ownership;</a:t>
            </a:r>
          </a:p>
          <a:p>
            <a:r>
              <a:rPr lang="en-US" sz="1400" dirty="0">
                <a:solidFill>
                  <a:schemeClr val="tx1"/>
                </a:solidFill>
              </a:rPr>
              <a:t>Turnover; Purchase </a:t>
            </a:r>
            <a:endParaRPr lang="en-US" sz="1400" dirty="0">
              <a:solidFill>
                <a:schemeClr val="tx1"/>
              </a:solidFill>
              <a:latin typeface="+mj-lt"/>
            </a:endParaRPr>
          </a:p>
        </p:txBody>
      </p:sp>
      <p:sp>
        <p:nvSpPr>
          <p:cNvPr id="25" name="Freccia a destra 24"/>
          <p:cNvSpPr/>
          <p:nvPr/>
        </p:nvSpPr>
        <p:spPr>
          <a:xfrm>
            <a:off x="4412165" y="3085181"/>
            <a:ext cx="368764" cy="130315"/>
          </a:xfrm>
          <a:prstGeom prst="rightArrow">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0" name="CasellaDiTesto 29"/>
          <p:cNvSpPr txBox="1"/>
          <p:nvPr/>
        </p:nvSpPr>
        <p:spPr>
          <a:xfrm>
            <a:off x="423744" y="543096"/>
            <a:ext cx="8541834" cy="871671"/>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noAutofit/>
          </a:bodyPr>
          <a:lstStyle/>
          <a:p>
            <a:pPr algn="just"/>
            <a:r>
              <a:rPr lang="en-US" altLang="es-ES" sz="1600" dirty="0"/>
              <a:t>STEC data will be compiled by linking existing official data sources </a:t>
            </a:r>
            <a:r>
              <a:rPr lang="en-US" sz="1600" dirty="0"/>
              <a:t>at enterprise level</a:t>
            </a:r>
            <a:r>
              <a:rPr lang="en-US" altLang="es-ES" sz="1600" dirty="0"/>
              <a:t>: </a:t>
            </a:r>
          </a:p>
          <a:p>
            <a:pPr marL="285750" indent="-285750" algn="just">
              <a:buFont typeface="Wingdings" panose="05000000000000000000" pitchFamily="2" charset="2"/>
              <a:buChar char="§"/>
            </a:pPr>
            <a:r>
              <a:rPr lang="en-US" altLang="es-ES" sz="1500" dirty="0"/>
              <a:t>trade in services micro-data collected as part of the ITSS </a:t>
            </a:r>
            <a:r>
              <a:rPr lang="en-US" altLang="es-ES" sz="1500" dirty="0">
                <a:sym typeface="Wingdings" panose="05000000000000000000" pitchFamily="2" charset="2"/>
              </a:rPr>
              <a:t> Bank of Italy </a:t>
            </a:r>
            <a:endParaRPr lang="en-US" altLang="es-ES" sz="1500" dirty="0"/>
          </a:p>
          <a:p>
            <a:pPr marL="285750" indent="-285750" algn="just">
              <a:buFont typeface="Wingdings" panose="05000000000000000000" pitchFamily="2" charset="2"/>
              <a:buChar char="§"/>
            </a:pPr>
            <a:r>
              <a:rPr lang="en-US" altLang="es-ES" sz="1500" dirty="0"/>
              <a:t>data profiling the businesses derived from the Statistical Business Register (SBRs) and other SBS</a:t>
            </a:r>
            <a:r>
              <a:rPr lang="en-US" sz="1500" dirty="0">
                <a:solidFill>
                  <a:srgbClr val="000000"/>
                </a:solidFill>
                <a:latin typeface="Calibri" panose="020F0502020204030204" pitchFamily="34" charset="0"/>
              </a:rPr>
              <a:t> </a:t>
            </a:r>
            <a:r>
              <a:rPr lang="en-US" altLang="es-ES" sz="1500" dirty="0">
                <a:sym typeface="Wingdings" panose="05000000000000000000" pitchFamily="2" charset="2"/>
              </a:rPr>
              <a:t> Istat</a:t>
            </a:r>
            <a:endParaRPr lang="es-ES" altLang="es-ES" sz="1500" dirty="0"/>
          </a:p>
        </p:txBody>
      </p:sp>
      <p:sp>
        <p:nvSpPr>
          <p:cNvPr id="31" name="Freccia a destra 30"/>
          <p:cNvSpPr/>
          <p:nvPr/>
        </p:nvSpPr>
        <p:spPr>
          <a:xfrm>
            <a:off x="4392458" y="2739067"/>
            <a:ext cx="2628000" cy="129600"/>
          </a:xfrm>
          <a:prstGeom prst="rightArrow">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Rettangolo 32"/>
          <p:cNvSpPr/>
          <p:nvPr/>
        </p:nvSpPr>
        <p:spPr>
          <a:xfrm>
            <a:off x="6945602" y="1507532"/>
            <a:ext cx="2019976" cy="1055839"/>
          </a:xfrm>
          <a:prstGeom prst="rect">
            <a:avLst/>
          </a:prstGeom>
          <a:solidFill>
            <a:schemeClr val="bg1">
              <a:lumMod val="95000"/>
            </a:schemeClr>
          </a:solidFill>
          <a:ln>
            <a:solidFill>
              <a:schemeClr val="tx1"/>
            </a:solidFill>
            <a:prstDash val="sysDot"/>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600" dirty="0">
                <a:solidFill>
                  <a:schemeClr val="tx1"/>
                </a:solidFill>
                <a:latin typeface="+mj-lt"/>
              </a:rPr>
              <a:t>Administrative sources </a:t>
            </a:r>
            <a:r>
              <a:rPr lang="en-US" sz="1500" dirty="0">
                <a:solidFill>
                  <a:schemeClr val="tx1"/>
                </a:solidFill>
                <a:latin typeface="+mj-lt"/>
              </a:rPr>
              <a:t>(e.g. Intrastat Services, VAT declaration, VIES)</a:t>
            </a:r>
          </a:p>
          <a:p>
            <a:pPr algn="ctr"/>
            <a:endParaRPr lang="en-US" sz="1600" dirty="0">
              <a:solidFill>
                <a:schemeClr val="tx1"/>
              </a:solidFill>
              <a:latin typeface="+mj-lt"/>
            </a:endParaRPr>
          </a:p>
        </p:txBody>
      </p:sp>
      <p:sp>
        <p:nvSpPr>
          <p:cNvPr id="34" name="Rettangolo 33"/>
          <p:cNvSpPr/>
          <p:nvPr/>
        </p:nvSpPr>
        <p:spPr>
          <a:xfrm>
            <a:off x="7107041" y="2644690"/>
            <a:ext cx="1680120" cy="301083"/>
          </a:xfrm>
          <a:prstGeom prst="rect">
            <a:avLst/>
          </a:prstGeom>
          <a:noFill/>
          <a:ln>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b="1" dirty="0">
                <a:solidFill>
                  <a:srgbClr val="C00000"/>
                </a:solidFill>
                <a:latin typeface="+mj-lt"/>
              </a:rPr>
              <a:t>VAT [ID]</a:t>
            </a:r>
          </a:p>
        </p:txBody>
      </p:sp>
      <p:cxnSp>
        <p:nvCxnSpPr>
          <p:cNvPr id="16" name="Connettore diritto 15"/>
          <p:cNvCxnSpPr/>
          <p:nvPr/>
        </p:nvCxnSpPr>
        <p:spPr>
          <a:xfrm>
            <a:off x="2358870" y="1471964"/>
            <a:ext cx="0" cy="2916152"/>
          </a:xfrm>
          <a:prstGeom prst="line">
            <a:avLst/>
          </a:prstGeom>
          <a:ln>
            <a:solidFill>
              <a:schemeClr val="tx1">
                <a:lumMod val="75000"/>
                <a:lumOff val="2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5" name="Connettore diritto 34"/>
          <p:cNvCxnSpPr/>
          <p:nvPr/>
        </p:nvCxnSpPr>
        <p:spPr>
          <a:xfrm>
            <a:off x="6849093" y="1471964"/>
            <a:ext cx="0" cy="2035635"/>
          </a:xfrm>
          <a:prstGeom prst="line">
            <a:avLst/>
          </a:prstGeom>
          <a:ln>
            <a:solidFill>
              <a:schemeClr val="tx1">
                <a:lumMod val="75000"/>
                <a:lumOff val="25000"/>
              </a:schemeClr>
            </a:solidFill>
            <a:prstDash val="dash"/>
          </a:ln>
        </p:spPr>
        <p:style>
          <a:lnRef idx="2">
            <a:schemeClr val="accent1"/>
          </a:lnRef>
          <a:fillRef idx="0">
            <a:schemeClr val="accent1"/>
          </a:fillRef>
          <a:effectRef idx="1">
            <a:schemeClr val="accent1"/>
          </a:effectRef>
          <a:fontRef idx="minor">
            <a:schemeClr val="tx1"/>
          </a:fontRef>
        </p:style>
      </p:cxnSp>
      <p:sp>
        <p:nvSpPr>
          <p:cNvPr id="32" name="Rettangolo 31"/>
          <p:cNvSpPr/>
          <p:nvPr/>
        </p:nvSpPr>
        <p:spPr>
          <a:xfrm>
            <a:off x="4952879" y="3560475"/>
            <a:ext cx="3164934" cy="830997"/>
          </a:xfrm>
          <a:prstGeom prst="rect">
            <a:avLst/>
          </a:prstGeom>
          <a:ln>
            <a:solidFill>
              <a:srgbClr val="C00000"/>
            </a:solidFill>
            <a:prstDash val="sysDash"/>
          </a:ln>
        </p:spPr>
        <p:txBody>
          <a:bodyPr wrap="square">
            <a:spAutoFit/>
          </a:bodyPr>
          <a:lstStyle/>
          <a:p>
            <a:r>
              <a:rPr lang="en-US" sz="1200" i="1" dirty="0"/>
              <a:t>*Business Register (BR) (Industry &amp; Services)</a:t>
            </a:r>
            <a:r>
              <a:rPr lang="it-IT" sz="1200" i="1" dirty="0"/>
              <a:t>, Enterprises Register &amp; Groups Register, </a:t>
            </a:r>
          </a:p>
          <a:p>
            <a:r>
              <a:rPr lang="it-IT" sz="1200" i="1" dirty="0"/>
              <a:t>Farm Register, </a:t>
            </a:r>
            <a:r>
              <a:rPr lang="en-US" sz="1200" i="1" dirty="0"/>
              <a:t>Registers of public institutions and of nonprofit Institutions</a:t>
            </a:r>
            <a:endParaRPr lang="it-IT" sz="1200" i="1" dirty="0"/>
          </a:p>
        </p:txBody>
      </p:sp>
    </p:spTree>
    <p:extLst>
      <p:ext uri="{BB962C8B-B14F-4D97-AF65-F5344CB8AC3E}">
        <p14:creationId xmlns:p14="http://schemas.microsoft.com/office/powerpoint/2010/main" val="3584138824"/>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747673" y="4423439"/>
            <a:ext cx="406400" cy="273844"/>
          </a:xfrm>
        </p:spPr>
        <p:txBody>
          <a:bodyPr/>
          <a:lstStyle/>
          <a:p>
            <a:fld id="{28555E64-09E7-E944-8DB2-BD243D665CB3}" type="slidenum">
              <a:rPr lang="it-IT" smtClean="0"/>
              <a:pPr/>
              <a:t>25</a:t>
            </a:fld>
            <a:endParaRPr lang="it-IT" dirty="0"/>
          </a:p>
        </p:txBody>
      </p:sp>
      <p:sp>
        <p:nvSpPr>
          <p:cNvPr id="6" name="Titolo 1"/>
          <p:cNvSpPr txBox="1">
            <a:spLocks/>
          </p:cNvSpPr>
          <p:nvPr/>
        </p:nvSpPr>
        <p:spPr>
          <a:xfrm>
            <a:off x="1162539" y="0"/>
            <a:ext cx="7981461" cy="447676"/>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0" y="4566327"/>
            <a:ext cx="7992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06685"/>
            <a:ext cx="7610474" cy="307777"/>
          </a:xfrm>
          <a:prstGeom prst="rect">
            <a:avLst/>
          </a:prstGeom>
          <a:noFill/>
        </p:spPr>
        <p:txBody>
          <a:bodyPr wrap="square" lIns="0" tIns="0" rIns="0" bIns="0" rtlCol="0">
            <a:spAutoFit/>
          </a:bodyPr>
          <a:lstStyle/>
          <a:p>
            <a:pPr lvl="0"/>
            <a:r>
              <a:rPr lang="en-US" sz="2000" b="1" dirty="0">
                <a:solidFill>
                  <a:schemeClr val="bg1"/>
                </a:solidFill>
              </a:rPr>
              <a:t>STEC breakdowns to be implemented</a:t>
            </a:r>
          </a:p>
        </p:txBody>
      </p:sp>
      <p:pic>
        <p:nvPicPr>
          <p:cNvPr id="9" name="Immagine 2">
            <a:extLst>
              <a:ext uri="{FF2B5EF4-FFF2-40B4-BE49-F238E27FC236}">
                <a16:creationId xmlns:a16="http://schemas.microsoft.com/office/drawing/2014/main" id="{4C245832-8BD5-4244-BCE3-1C08CC03B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2539" y="4728074"/>
            <a:ext cx="1358411" cy="23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5683911" y="4690099"/>
            <a:ext cx="3313785" cy="307777"/>
          </a:xfrm>
          <a:prstGeom prst="rect">
            <a:avLst/>
          </a:prstGeom>
          <a:noFill/>
        </p:spPr>
        <p:txBody>
          <a:bodyPr wrap="square" lIns="0" tIns="0" rIns="0" bIns="0" rtlCol="0">
            <a:spAutoFit/>
          </a:bodyPr>
          <a:lstStyle/>
          <a:p>
            <a:pPr>
              <a:buClr>
                <a:srgbClr val="CF1E24"/>
              </a:buClr>
              <a:buSzPct val="90000"/>
              <a:defRPr/>
            </a:pPr>
            <a:r>
              <a:rPr lang="en-US" altLang="it-IT" sz="1000" b="1" dirty="0">
                <a:solidFill>
                  <a:schemeClr val="tx1">
                    <a:lumMod val="75000"/>
                    <a:lumOff val="25000"/>
                  </a:schemeClr>
                </a:solidFill>
              </a:rPr>
              <a:t>UN workshop with China on Trade in Goods and Services</a:t>
            </a:r>
          </a:p>
          <a:p>
            <a:pPr>
              <a:buClr>
                <a:srgbClr val="CF1E24"/>
              </a:buClr>
              <a:buSzPct val="90000"/>
              <a:defRPr/>
            </a:pPr>
            <a:r>
              <a:rPr lang="en-US" sz="1000" dirty="0"/>
              <a:t>Beijing, China, November 23th- 25th 2021</a:t>
            </a:r>
            <a:endParaRPr lang="it-IT" sz="1000" dirty="0"/>
          </a:p>
        </p:txBody>
      </p:sp>
      <p:sp>
        <p:nvSpPr>
          <p:cNvPr id="4" name="Rettangolo 3"/>
          <p:cNvSpPr/>
          <p:nvPr/>
        </p:nvSpPr>
        <p:spPr>
          <a:xfrm>
            <a:off x="7114478" y="3546088"/>
            <a:ext cx="1672682" cy="7694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Parentesi graffa chiusa 17"/>
          <p:cNvSpPr/>
          <p:nvPr/>
        </p:nvSpPr>
        <p:spPr>
          <a:xfrm>
            <a:off x="6806208" y="1456215"/>
            <a:ext cx="308270" cy="2706781"/>
          </a:xfrm>
          <a:prstGeom prst="rightBrace">
            <a:avLst/>
          </a:prstGeom>
          <a:noFill/>
          <a:ln>
            <a:solidFill>
              <a:srgbClr val="CF1E2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21" name="CasellaDiTesto 20"/>
          <p:cNvSpPr txBox="1"/>
          <p:nvPr/>
        </p:nvSpPr>
        <p:spPr>
          <a:xfrm>
            <a:off x="1162539" y="695897"/>
            <a:ext cx="7466241" cy="276999"/>
          </a:xfrm>
          <a:prstGeom prst="rect">
            <a:avLst/>
          </a:prstGeom>
          <a:noFill/>
        </p:spPr>
        <p:txBody>
          <a:bodyPr wrap="square" lIns="0" tIns="0" rIns="0" bIns="0" rtlCol="0">
            <a:spAutoFit/>
          </a:bodyPr>
          <a:lstStyle/>
          <a:p>
            <a:pPr>
              <a:spcAft>
                <a:spcPts val="1000"/>
              </a:spcAft>
              <a:buClr>
                <a:srgbClr val="CF1E24"/>
              </a:buClr>
              <a:buSzPct val="90000"/>
              <a:defRPr/>
            </a:pPr>
            <a:r>
              <a:rPr lang="en-US" altLang="it-IT" sz="1800" b="1" dirty="0">
                <a:solidFill>
                  <a:srgbClr val="C00000"/>
                </a:solidFill>
              </a:rPr>
              <a:t>Product breakdown by EBOPS 2010 main components</a:t>
            </a:r>
          </a:p>
        </p:txBody>
      </p:sp>
      <p:sp>
        <p:nvSpPr>
          <p:cNvPr id="23" name="CasellaDiTesto 22"/>
          <p:cNvSpPr txBox="1"/>
          <p:nvPr/>
        </p:nvSpPr>
        <p:spPr>
          <a:xfrm>
            <a:off x="1137757" y="1192952"/>
            <a:ext cx="5149494" cy="2970044"/>
          </a:xfrm>
          <a:prstGeom prst="rect">
            <a:avLst/>
          </a:prstGeom>
          <a:noFill/>
        </p:spPr>
        <p:txBody>
          <a:bodyPr wrap="square" lIns="0" tIns="0" rIns="0" bIns="0" rtlCol="0">
            <a:spAutoFit/>
          </a:bodyPr>
          <a:lstStyle/>
          <a:p>
            <a:pPr algn="just"/>
            <a:r>
              <a:rPr lang="en-US" sz="1100" dirty="0"/>
              <a:t> </a:t>
            </a:r>
            <a:endParaRPr lang="it-IT" sz="1100" dirty="0"/>
          </a:p>
          <a:p>
            <a:pPr marL="433387" indent="-342900" algn="just">
              <a:buClr>
                <a:srgbClr val="AE1023"/>
              </a:buClr>
              <a:buSzPct val="70000"/>
              <a:buFont typeface="+mj-lt"/>
              <a:buAutoNum type="arabicPeriod"/>
            </a:pPr>
            <a:r>
              <a:rPr lang="en-US" sz="1400" dirty="0"/>
              <a:t>Manufacturing services on physical inputs owned by others</a:t>
            </a:r>
            <a:endParaRPr lang="it-IT" sz="1400" dirty="0"/>
          </a:p>
          <a:p>
            <a:pPr marL="433387" indent="-342900" algn="just">
              <a:buClr>
                <a:srgbClr val="AE1023"/>
              </a:buClr>
              <a:buSzPct val="70000"/>
              <a:buFont typeface="+mj-lt"/>
              <a:buAutoNum type="arabicPeriod"/>
            </a:pPr>
            <a:r>
              <a:rPr lang="en-US" sz="1400" dirty="0"/>
              <a:t>Maintenance and repair services, not included elsewhere</a:t>
            </a:r>
            <a:endParaRPr lang="it-IT" sz="1400" dirty="0"/>
          </a:p>
          <a:p>
            <a:pPr marL="433387" indent="-342900" algn="just">
              <a:buClr>
                <a:srgbClr val="AE1023"/>
              </a:buClr>
              <a:buSzPct val="70000"/>
              <a:buFont typeface="+mj-lt"/>
              <a:buAutoNum type="arabicPeriod"/>
            </a:pPr>
            <a:r>
              <a:rPr lang="en-US" sz="1400" dirty="0"/>
              <a:t>Transport</a:t>
            </a:r>
            <a:endParaRPr lang="it-IT" sz="1400" dirty="0"/>
          </a:p>
          <a:p>
            <a:pPr marL="433387" indent="-342900" algn="just">
              <a:buClr>
                <a:srgbClr val="AE1023"/>
              </a:buClr>
              <a:buSzPct val="70000"/>
              <a:buFont typeface="+mj-lt"/>
              <a:buAutoNum type="arabicPeriod"/>
            </a:pPr>
            <a:r>
              <a:rPr lang="en-US" sz="1400" dirty="0"/>
              <a:t>Travel</a:t>
            </a:r>
            <a:endParaRPr lang="it-IT" sz="1400" dirty="0"/>
          </a:p>
          <a:p>
            <a:pPr marL="433387" indent="-342900" algn="just">
              <a:buClr>
                <a:srgbClr val="AE1023"/>
              </a:buClr>
              <a:buSzPct val="70000"/>
              <a:buFont typeface="+mj-lt"/>
              <a:buAutoNum type="arabicPeriod"/>
            </a:pPr>
            <a:r>
              <a:rPr lang="en-US" sz="1400" dirty="0"/>
              <a:t>Construction</a:t>
            </a:r>
            <a:endParaRPr lang="it-IT" sz="1400" dirty="0"/>
          </a:p>
          <a:p>
            <a:pPr marL="433387" indent="-342900" algn="just">
              <a:buClr>
                <a:srgbClr val="AE1023"/>
              </a:buClr>
              <a:buSzPct val="70000"/>
              <a:buFont typeface="+mj-lt"/>
              <a:buAutoNum type="arabicPeriod"/>
            </a:pPr>
            <a:r>
              <a:rPr lang="en-US" sz="1400" dirty="0"/>
              <a:t>Insurance and pension services</a:t>
            </a:r>
            <a:endParaRPr lang="it-IT" sz="1400" dirty="0"/>
          </a:p>
          <a:p>
            <a:pPr marL="433387" indent="-342900" algn="just">
              <a:buClr>
                <a:srgbClr val="AE1023"/>
              </a:buClr>
              <a:buSzPct val="70000"/>
              <a:buFont typeface="+mj-lt"/>
              <a:buAutoNum type="arabicPeriod"/>
            </a:pPr>
            <a:r>
              <a:rPr lang="en-US" sz="1400" dirty="0"/>
              <a:t>Financial services</a:t>
            </a:r>
            <a:endParaRPr lang="it-IT" sz="1400" dirty="0"/>
          </a:p>
          <a:p>
            <a:pPr marL="433387" indent="-342900" algn="just">
              <a:buClr>
                <a:srgbClr val="AE1023"/>
              </a:buClr>
              <a:buSzPct val="70000"/>
              <a:buFont typeface="+mj-lt"/>
              <a:buAutoNum type="arabicPeriod"/>
            </a:pPr>
            <a:r>
              <a:rPr lang="en-US" sz="1400" dirty="0"/>
              <a:t>Charges for the use of intellectual property, not included elsewhere</a:t>
            </a:r>
            <a:endParaRPr lang="it-IT" sz="1400" dirty="0"/>
          </a:p>
          <a:p>
            <a:pPr marL="433387" indent="-342900" algn="just">
              <a:buClr>
                <a:srgbClr val="AE1023"/>
              </a:buClr>
              <a:buSzPct val="70000"/>
              <a:buFont typeface="+mj-lt"/>
              <a:buAutoNum type="arabicPeriod"/>
            </a:pPr>
            <a:r>
              <a:rPr lang="en-US" sz="1400" dirty="0"/>
              <a:t>Telecommunications, computer and information services</a:t>
            </a:r>
            <a:endParaRPr lang="it-IT" sz="1400" dirty="0"/>
          </a:p>
          <a:p>
            <a:pPr marL="433387" indent="-342900" algn="just">
              <a:buClr>
                <a:srgbClr val="AE1023"/>
              </a:buClr>
              <a:buSzPct val="70000"/>
              <a:buFont typeface="+mj-lt"/>
              <a:buAutoNum type="arabicPeriod"/>
            </a:pPr>
            <a:r>
              <a:rPr lang="en-US" sz="1400" dirty="0"/>
              <a:t>Other business services</a:t>
            </a:r>
            <a:endParaRPr lang="it-IT" sz="1400" dirty="0"/>
          </a:p>
          <a:p>
            <a:pPr marL="433387" indent="-342900" algn="just">
              <a:buClr>
                <a:srgbClr val="AE1023"/>
              </a:buClr>
              <a:buSzPct val="70000"/>
              <a:buFont typeface="+mj-lt"/>
              <a:buAutoNum type="arabicPeriod"/>
            </a:pPr>
            <a:r>
              <a:rPr lang="en-US" sz="1400" dirty="0"/>
              <a:t>Personal, cultural and recreational services</a:t>
            </a:r>
            <a:endParaRPr lang="it-IT" sz="1400" dirty="0"/>
          </a:p>
          <a:p>
            <a:pPr marL="433387" indent="-342900" algn="just">
              <a:buClr>
                <a:srgbClr val="AE1023"/>
              </a:buClr>
              <a:buSzPct val="70000"/>
              <a:buFont typeface="+mj-lt"/>
              <a:buAutoNum type="arabicPeriod"/>
            </a:pPr>
            <a:r>
              <a:rPr lang="en-US" sz="1400" dirty="0"/>
              <a:t>Government goods and services, not included elsewhere</a:t>
            </a:r>
            <a:endParaRPr lang="it-IT" sz="1400" dirty="0"/>
          </a:p>
        </p:txBody>
      </p:sp>
      <p:sp>
        <p:nvSpPr>
          <p:cNvPr id="24" name="Rettangolo 23"/>
          <p:cNvSpPr/>
          <p:nvPr/>
        </p:nvSpPr>
        <p:spPr>
          <a:xfrm>
            <a:off x="7585296" y="2655716"/>
            <a:ext cx="489942" cy="307777"/>
          </a:xfrm>
          <a:prstGeom prst="rect">
            <a:avLst/>
          </a:prstGeom>
        </p:spPr>
        <p:txBody>
          <a:bodyPr wrap="none">
            <a:spAutoFit/>
          </a:bodyPr>
          <a:lstStyle/>
          <a:p>
            <a:r>
              <a:rPr lang="it-IT" sz="1400" b="1" dirty="0">
                <a:solidFill>
                  <a:schemeClr val="tx1">
                    <a:lumMod val="65000"/>
                    <a:lumOff val="35000"/>
                  </a:schemeClr>
                </a:solidFill>
              </a:rPr>
              <a:t>ITSS</a:t>
            </a:r>
          </a:p>
        </p:txBody>
      </p:sp>
    </p:spTree>
    <p:extLst>
      <p:ext uri="{BB962C8B-B14F-4D97-AF65-F5344CB8AC3E}">
        <p14:creationId xmlns:p14="http://schemas.microsoft.com/office/powerpoint/2010/main" val="2830901105"/>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747673" y="4423439"/>
            <a:ext cx="406400" cy="273844"/>
          </a:xfrm>
        </p:spPr>
        <p:txBody>
          <a:bodyPr/>
          <a:lstStyle/>
          <a:p>
            <a:fld id="{28555E64-09E7-E944-8DB2-BD243D665CB3}" type="slidenum">
              <a:rPr lang="it-IT" smtClean="0"/>
              <a:pPr/>
              <a:t>26</a:t>
            </a:fld>
            <a:endParaRPr lang="it-IT" dirty="0"/>
          </a:p>
        </p:txBody>
      </p:sp>
      <p:sp>
        <p:nvSpPr>
          <p:cNvPr id="6" name="Titolo 1"/>
          <p:cNvSpPr txBox="1">
            <a:spLocks/>
          </p:cNvSpPr>
          <p:nvPr/>
        </p:nvSpPr>
        <p:spPr>
          <a:xfrm>
            <a:off x="1162539" y="0"/>
            <a:ext cx="7981461" cy="447676"/>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0" y="4566327"/>
            <a:ext cx="7992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06685"/>
            <a:ext cx="7610474" cy="307777"/>
          </a:xfrm>
          <a:prstGeom prst="rect">
            <a:avLst/>
          </a:prstGeom>
          <a:noFill/>
        </p:spPr>
        <p:txBody>
          <a:bodyPr wrap="square" lIns="0" tIns="0" rIns="0" bIns="0" rtlCol="0">
            <a:spAutoFit/>
          </a:bodyPr>
          <a:lstStyle/>
          <a:p>
            <a:pPr lvl="0"/>
            <a:r>
              <a:rPr lang="en-US" sz="2000" b="1" dirty="0">
                <a:solidFill>
                  <a:schemeClr val="bg1"/>
                </a:solidFill>
              </a:rPr>
              <a:t>STEC breakdowns to be implemented</a:t>
            </a:r>
          </a:p>
        </p:txBody>
      </p:sp>
      <p:pic>
        <p:nvPicPr>
          <p:cNvPr id="9" name="Immagine 2">
            <a:extLst>
              <a:ext uri="{FF2B5EF4-FFF2-40B4-BE49-F238E27FC236}">
                <a16:creationId xmlns:a16="http://schemas.microsoft.com/office/drawing/2014/main" id="{4C245832-8BD5-4244-BCE3-1C08CC03B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2539" y="4728074"/>
            <a:ext cx="1358411" cy="23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5683911" y="4690099"/>
            <a:ext cx="3313785" cy="307777"/>
          </a:xfrm>
          <a:prstGeom prst="rect">
            <a:avLst/>
          </a:prstGeom>
          <a:noFill/>
        </p:spPr>
        <p:txBody>
          <a:bodyPr wrap="square" lIns="0" tIns="0" rIns="0" bIns="0" rtlCol="0">
            <a:spAutoFit/>
          </a:bodyPr>
          <a:lstStyle/>
          <a:p>
            <a:pPr>
              <a:buClr>
                <a:srgbClr val="CF1E24"/>
              </a:buClr>
              <a:buSzPct val="90000"/>
              <a:defRPr/>
            </a:pPr>
            <a:r>
              <a:rPr lang="en-US" altLang="it-IT" sz="1000" b="1" dirty="0">
                <a:solidFill>
                  <a:schemeClr val="tx1">
                    <a:lumMod val="75000"/>
                    <a:lumOff val="25000"/>
                  </a:schemeClr>
                </a:solidFill>
              </a:rPr>
              <a:t>UN workshop with China on Trade in Goods and Services</a:t>
            </a:r>
          </a:p>
          <a:p>
            <a:pPr>
              <a:buClr>
                <a:srgbClr val="CF1E24"/>
              </a:buClr>
              <a:buSzPct val="90000"/>
              <a:defRPr/>
            </a:pPr>
            <a:r>
              <a:rPr lang="en-US" sz="1000" dirty="0"/>
              <a:t>Beijing, China, November 23th- 25th 2021</a:t>
            </a:r>
            <a:endParaRPr lang="it-IT" sz="1000" dirty="0"/>
          </a:p>
        </p:txBody>
      </p:sp>
      <p:sp>
        <p:nvSpPr>
          <p:cNvPr id="11" name="Rettangolo 10"/>
          <p:cNvSpPr/>
          <p:nvPr/>
        </p:nvSpPr>
        <p:spPr>
          <a:xfrm>
            <a:off x="525744" y="724774"/>
            <a:ext cx="7614645" cy="738664"/>
          </a:xfrm>
          <a:prstGeom prst="rect">
            <a:avLst/>
          </a:prstGeom>
        </p:spPr>
        <p:txBody>
          <a:bodyPr wrap="square">
            <a:spAutoFit/>
          </a:bodyPr>
          <a:lstStyle/>
          <a:p>
            <a:r>
              <a:rPr lang="en-US" sz="1400" b="1" dirty="0">
                <a:solidFill>
                  <a:srgbClr val="C00000"/>
                </a:solidFill>
              </a:rPr>
              <a:t>Activity breakdown according to NACE classification</a:t>
            </a:r>
          </a:p>
          <a:p>
            <a:r>
              <a:rPr lang="en-US" sz="1400" dirty="0"/>
              <a:t>NACE Sections: C, F, G, H, J, K, M, N</a:t>
            </a:r>
          </a:p>
          <a:p>
            <a:r>
              <a:rPr lang="en-US" sz="1400" dirty="0"/>
              <a:t>Aggregates of NACE Sections: (A+B, D+E, I+L+O+P+Q+R+S+T+U) </a:t>
            </a:r>
          </a:p>
        </p:txBody>
      </p:sp>
      <p:sp>
        <p:nvSpPr>
          <p:cNvPr id="12" name="Rettangolo 11"/>
          <p:cNvSpPr/>
          <p:nvPr/>
        </p:nvSpPr>
        <p:spPr>
          <a:xfrm>
            <a:off x="525744" y="1468608"/>
            <a:ext cx="7559121" cy="1600438"/>
          </a:xfrm>
          <a:prstGeom prst="rect">
            <a:avLst/>
          </a:prstGeom>
        </p:spPr>
        <p:txBody>
          <a:bodyPr wrap="square">
            <a:spAutoFit/>
          </a:bodyPr>
          <a:lstStyle/>
          <a:p>
            <a:r>
              <a:rPr lang="en-US" sz="1400" b="1" dirty="0">
                <a:solidFill>
                  <a:srgbClr val="C00000"/>
                </a:solidFill>
              </a:rPr>
              <a:t>Breakdown of Size class of the enterprise according to Number of employees </a:t>
            </a:r>
          </a:p>
          <a:p>
            <a:r>
              <a:rPr lang="en-US" sz="1400" dirty="0"/>
              <a:t>- Small: 0 _49</a:t>
            </a:r>
          </a:p>
          <a:p>
            <a:pPr lvl="1"/>
            <a:r>
              <a:rPr lang="en-US" sz="1400" i="1" dirty="0"/>
              <a:t>further disaggregated into </a:t>
            </a:r>
          </a:p>
          <a:p>
            <a:pPr lvl="1"/>
            <a:r>
              <a:rPr lang="en-US" sz="1400" dirty="0"/>
              <a:t>- 0_9 </a:t>
            </a:r>
          </a:p>
          <a:p>
            <a:pPr lvl="1"/>
            <a:r>
              <a:rPr lang="en-US" sz="1400" dirty="0"/>
              <a:t>- 10_49</a:t>
            </a:r>
          </a:p>
          <a:p>
            <a:r>
              <a:rPr lang="en-US" sz="1400" dirty="0"/>
              <a:t>- Medium: 50_249</a:t>
            </a:r>
          </a:p>
          <a:p>
            <a:r>
              <a:rPr lang="en-US" sz="1400" dirty="0"/>
              <a:t>- Large: 250 or more</a:t>
            </a:r>
          </a:p>
        </p:txBody>
      </p:sp>
      <p:sp>
        <p:nvSpPr>
          <p:cNvPr id="7" name="Rettangolo 6"/>
          <p:cNvSpPr/>
          <p:nvPr/>
        </p:nvSpPr>
        <p:spPr>
          <a:xfrm>
            <a:off x="525744" y="3100459"/>
            <a:ext cx="8205893" cy="1384995"/>
          </a:xfrm>
          <a:prstGeom prst="rect">
            <a:avLst/>
          </a:prstGeom>
        </p:spPr>
        <p:txBody>
          <a:bodyPr wrap="square">
            <a:spAutoFit/>
          </a:bodyPr>
          <a:lstStyle/>
          <a:p>
            <a:r>
              <a:rPr lang="en-US" sz="1400" b="1" dirty="0">
                <a:solidFill>
                  <a:srgbClr val="C00000"/>
                </a:solidFill>
              </a:rPr>
              <a:t>Breakdown of type of control</a:t>
            </a:r>
            <a:endParaRPr lang="en-US" sz="1400" dirty="0">
              <a:solidFill>
                <a:srgbClr val="C00000"/>
              </a:solidFill>
            </a:endParaRPr>
          </a:p>
          <a:p>
            <a:r>
              <a:rPr lang="en-US" sz="1400" dirty="0"/>
              <a:t>- Domestically controlled enterprises </a:t>
            </a:r>
          </a:p>
          <a:p>
            <a:pPr lvl="1"/>
            <a:r>
              <a:rPr lang="en-US" sz="1400" i="1" dirty="0"/>
              <a:t>further disaggregated into</a:t>
            </a:r>
            <a:r>
              <a:rPr lang="en-US" sz="1400" dirty="0"/>
              <a:t>: </a:t>
            </a:r>
          </a:p>
          <a:p>
            <a:pPr lvl="1"/>
            <a:r>
              <a:rPr lang="en-US" sz="1400" dirty="0"/>
              <a:t>- Domestically controlled enterprises without own affiliates abroad </a:t>
            </a:r>
          </a:p>
          <a:p>
            <a:pPr lvl="1"/>
            <a:r>
              <a:rPr lang="en-US" sz="1400" dirty="0"/>
              <a:t>- Domestically controlled enterprises with own affiliates abroad </a:t>
            </a:r>
          </a:p>
          <a:p>
            <a:r>
              <a:rPr lang="en-US" sz="1400" dirty="0"/>
              <a:t>- Foreign-controlled enterprises </a:t>
            </a:r>
            <a:r>
              <a:rPr lang="en-US" sz="1400" dirty="0">
                <a:sym typeface="Wingdings" panose="05000000000000000000" pitchFamily="2" charset="2"/>
              </a:rPr>
              <a:t> </a:t>
            </a:r>
            <a:r>
              <a:rPr lang="en-US" sz="1400" dirty="0"/>
              <a:t>UCI country</a:t>
            </a:r>
          </a:p>
        </p:txBody>
      </p:sp>
      <p:sp>
        <p:nvSpPr>
          <p:cNvPr id="4" name="Rettangolo 3"/>
          <p:cNvSpPr/>
          <p:nvPr/>
        </p:nvSpPr>
        <p:spPr>
          <a:xfrm>
            <a:off x="7114478" y="3546088"/>
            <a:ext cx="1672682" cy="7694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Rettangolo 4"/>
          <p:cNvSpPr/>
          <p:nvPr/>
        </p:nvSpPr>
        <p:spPr>
          <a:xfrm>
            <a:off x="6824548" y="3658260"/>
            <a:ext cx="2166683" cy="523220"/>
          </a:xfrm>
          <a:prstGeom prst="rect">
            <a:avLst/>
          </a:prstGeom>
        </p:spPr>
        <p:txBody>
          <a:bodyPr wrap="none">
            <a:spAutoFit/>
          </a:bodyPr>
          <a:lstStyle/>
          <a:p>
            <a:r>
              <a:rPr lang="it-IT" sz="1400" b="1" dirty="0">
                <a:solidFill>
                  <a:schemeClr val="tx1">
                    <a:lumMod val="65000"/>
                    <a:lumOff val="35000"/>
                  </a:schemeClr>
                </a:solidFill>
              </a:rPr>
              <a:t>Inward/Outward FATS</a:t>
            </a:r>
          </a:p>
          <a:p>
            <a:r>
              <a:rPr lang="it-IT" sz="1400" b="1" dirty="0">
                <a:solidFill>
                  <a:schemeClr val="tx1">
                    <a:lumMod val="65000"/>
                    <a:lumOff val="35000"/>
                  </a:schemeClr>
                </a:solidFill>
              </a:rPr>
              <a:t>Enterprise Groups Register</a:t>
            </a:r>
          </a:p>
        </p:txBody>
      </p:sp>
      <p:sp>
        <p:nvSpPr>
          <p:cNvPr id="16" name="Rettangolo 15"/>
          <p:cNvSpPr/>
          <p:nvPr/>
        </p:nvSpPr>
        <p:spPr>
          <a:xfrm>
            <a:off x="6757641" y="1298880"/>
            <a:ext cx="2386360" cy="738664"/>
          </a:xfrm>
          <a:prstGeom prst="rect">
            <a:avLst/>
          </a:prstGeom>
        </p:spPr>
        <p:txBody>
          <a:bodyPr wrap="square">
            <a:spAutoFit/>
          </a:bodyPr>
          <a:lstStyle/>
          <a:p>
            <a:r>
              <a:rPr lang="it-IT" sz="1400" b="1" dirty="0">
                <a:solidFill>
                  <a:schemeClr val="tx1">
                    <a:lumMod val="65000"/>
                    <a:lumOff val="35000"/>
                  </a:schemeClr>
                </a:solidFill>
              </a:rPr>
              <a:t>Business Register </a:t>
            </a:r>
          </a:p>
          <a:p>
            <a:r>
              <a:rPr lang="it-IT" sz="1400" b="1" dirty="0">
                <a:solidFill>
                  <a:schemeClr val="tx1">
                    <a:lumMod val="65000"/>
                    <a:lumOff val="35000"/>
                  </a:schemeClr>
                </a:solidFill>
              </a:rPr>
              <a:t>Farm Register</a:t>
            </a:r>
          </a:p>
          <a:p>
            <a:r>
              <a:rPr lang="it-IT" sz="1400" b="1" dirty="0">
                <a:solidFill>
                  <a:schemeClr val="tx1">
                    <a:lumMod val="65000"/>
                    <a:lumOff val="35000"/>
                  </a:schemeClr>
                </a:solidFill>
              </a:rPr>
              <a:t>Enterprises Register</a:t>
            </a:r>
          </a:p>
        </p:txBody>
      </p:sp>
      <p:sp>
        <p:nvSpPr>
          <p:cNvPr id="17" name="Parentesi graffa chiusa 16"/>
          <p:cNvSpPr/>
          <p:nvPr/>
        </p:nvSpPr>
        <p:spPr>
          <a:xfrm>
            <a:off x="6400801" y="781665"/>
            <a:ext cx="294967" cy="2116393"/>
          </a:xfrm>
          <a:prstGeom prst="rightBrace">
            <a:avLst/>
          </a:prstGeom>
          <a:noFill/>
          <a:ln>
            <a:solidFill>
              <a:srgbClr val="CF1E2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8" name="Parentesi graffa chiusa 17"/>
          <p:cNvSpPr/>
          <p:nvPr/>
        </p:nvSpPr>
        <p:spPr>
          <a:xfrm>
            <a:off x="6401764" y="3192817"/>
            <a:ext cx="308270" cy="1249739"/>
          </a:xfrm>
          <a:prstGeom prst="rightBrace">
            <a:avLst/>
          </a:prstGeom>
          <a:noFill/>
          <a:ln>
            <a:solidFill>
              <a:srgbClr val="CF1E2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2950180553"/>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747673" y="4423439"/>
            <a:ext cx="406400" cy="273844"/>
          </a:xfrm>
        </p:spPr>
        <p:txBody>
          <a:bodyPr/>
          <a:lstStyle/>
          <a:p>
            <a:fld id="{28555E64-09E7-E944-8DB2-BD243D665CB3}" type="slidenum">
              <a:rPr lang="it-IT" smtClean="0"/>
              <a:pPr/>
              <a:t>27</a:t>
            </a:fld>
            <a:endParaRPr lang="it-IT" dirty="0"/>
          </a:p>
        </p:txBody>
      </p:sp>
      <p:sp>
        <p:nvSpPr>
          <p:cNvPr id="6" name="Titolo 1"/>
          <p:cNvSpPr txBox="1">
            <a:spLocks/>
          </p:cNvSpPr>
          <p:nvPr/>
        </p:nvSpPr>
        <p:spPr>
          <a:xfrm>
            <a:off x="1162539" y="0"/>
            <a:ext cx="7981461" cy="447676"/>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0" y="4566327"/>
            <a:ext cx="7992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06685"/>
            <a:ext cx="7610474" cy="307777"/>
          </a:xfrm>
          <a:prstGeom prst="rect">
            <a:avLst/>
          </a:prstGeom>
          <a:noFill/>
        </p:spPr>
        <p:txBody>
          <a:bodyPr wrap="square" lIns="0" tIns="0" rIns="0" bIns="0" rtlCol="0">
            <a:spAutoFit/>
          </a:bodyPr>
          <a:lstStyle/>
          <a:p>
            <a:pPr lvl="0"/>
            <a:r>
              <a:rPr lang="en-US" sz="2000" b="1" dirty="0">
                <a:solidFill>
                  <a:schemeClr val="bg1"/>
                </a:solidFill>
              </a:rPr>
              <a:t>Development of STEC in Italy: an integrated approach</a:t>
            </a:r>
          </a:p>
        </p:txBody>
      </p:sp>
      <p:pic>
        <p:nvPicPr>
          <p:cNvPr id="9" name="Immagine 2">
            <a:extLst>
              <a:ext uri="{FF2B5EF4-FFF2-40B4-BE49-F238E27FC236}">
                <a16:creationId xmlns:a16="http://schemas.microsoft.com/office/drawing/2014/main" id="{4C245832-8BD5-4244-BCE3-1C08CC03B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2539" y="4728074"/>
            <a:ext cx="1358411" cy="23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5683911" y="4690099"/>
            <a:ext cx="3313785" cy="307777"/>
          </a:xfrm>
          <a:prstGeom prst="rect">
            <a:avLst/>
          </a:prstGeom>
          <a:noFill/>
        </p:spPr>
        <p:txBody>
          <a:bodyPr wrap="square" lIns="0" tIns="0" rIns="0" bIns="0" rtlCol="0">
            <a:spAutoFit/>
          </a:bodyPr>
          <a:lstStyle/>
          <a:p>
            <a:pPr>
              <a:buClr>
                <a:srgbClr val="CF1E24"/>
              </a:buClr>
              <a:buSzPct val="90000"/>
              <a:defRPr/>
            </a:pPr>
            <a:r>
              <a:rPr lang="en-US" altLang="it-IT" sz="1000" b="1" dirty="0">
                <a:solidFill>
                  <a:schemeClr val="tx1">
                    <a:lumMod val="75000"/>
                    <a:lumOff val="25000"/>
                  </a:schemeClr>
                </a:solidFill>
              </a:rPr>
              <a:t>UN workshop with China on Trade in Goods and Services</a:t>
            </a:r>
          </a:p>
          <a:p>
            <a:pPr>
              <a:buClr>
                <a:srgbClr val="CF1E24"/>
              </a:buClr>
              <a:buSzPct val="90000"/>
              <a:defRPr/>
            </a:pPr>
            <a:r>
              <a:rPr lang="en-US" sz="1000" dirty="0"/>
              <a:t>Beijing, China, November 23th- 25th 2021</a:t>
            </a:r>
            <a:endParaRPr lang="it-IT" sz="1000" dirty="0"/>
          </a:p>
        </p:txBody>
      </p:sp>
      <p:sp>
        <p:nvSpPr>
          <p:cNvPr id="4" name="Rettangolo arrotondato 3"/>
          <p:cNvSpPr/>
          <p:nvPr/>
        </p:nvSpPr>
        <p:spPr>
          <a:xfrm>
            <a:off x="1028711" y="621457"/>
            <a:ext cx="7783450" cy="673765"/>
          </a:xfrm>
          <a:prstGeom prst="roundRect">
            <a:avLst/>
          </a:prstGeom>
          <a:noFill/>
          <a:ln>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1600" b="1" dirty="0">
                <a:solidFill>
                  <a:schemeClr val="tx1">
                    <a:lumMod val="65000"/>
                    <a:lumOff val="35000"/>
                  </a:schemeClr>
                </a:solidFill>
                <a:latin typeface="+mj-lt"/>
              </a:rPr>
              <a:t>Currently ITS sample design is built to satisfy BoP requirements, no</a:t>
            </a:r>
            <a:r>
              <a:rPr lang="en-US" sz="1600" b="1" dirty="0">
                <a:solidFill>
                  <a:schemeClr val="tx1">
                    <a:lumMod val="65000"/>
                    <a:lumOff val="35000"/>
                  </a:schemeClr>
                </a:solidFill>
              </a:rPr>
              <a:t> </a:t>
            </a:r>
            <a:r>
              <a:rPr lang="en-US" sz="1600" b="1" dirty="0">
                <a:solidFill>
                  <a:schemeClr val="tx1">
                    <a:lumMod val="65000"/>
                    <a:lumOff val="35000"/>
                  </a:schemeClr>
                </a:solidFill>
                <a:latin typeface="+mj-lt"/>
              </a:rPr>
              <a:t>STEC characteristics (i.e. activity, size and type of control) are taken into account nor it is based on SBR</a:t>
            </a:r>
            <a:endParaRPr lang="it-IT" sz="1600" b="1" dirty="0">
              <a:solidFill>
                <a:schemeClr val="tx1">
                  <a:lumMod val="65000"/>
                  <a:lumOff val="35000"/>
                </a:schemeClr>
              </a:solidFill>
              <a:latin typeface="+mj-lt"/>
            </a:endParaRPr>
          </a:p>
        </p:txBody>
      </p:sp>
      <p:sp>
        <p:nvSpPr>
          <p:cNvPr id="36" name="Rettangolo 35"/>
          <p:cNvSpPr/>
          <p:nvPr/>
        </p:nvSpPr>
        <p:spPr>
          <a:xfrm>
            <a:off x="1028711" y="1433298"/>
            <a:ext cx="7590628" cy="2616101"/>
          </a:xfrm>
          <a:prstGeom prst="rect">
            <a:avLst/>
          </a:prstGeom>
        </p:spPr>
        <p:txBody>
          <a:bodyPr wrap="square">
            <a:spAutoFit/>
          </a:bodyPr>
          <a:lstStyle/>
          <a:p>
            <a:pPr algn="just"/>
            <a:r>
              <a:rPr lang="en-US" sz="1600" dirty="0"/>
              <a:t>The collection and compilation system adopted in Italy is a multi-source system. </a:t>
            </a:r>
          </a:p>
          <a:p>
            <a:pPr algn="just"/>
            <a:r>
              <a:rPr lang="en-US" sz="1600" dirty="0"/>
              <a:t>Most of the ITSS data are collected through enterprise surveys and administrative records for the main EBOPS 2010 items. </a:t>
            </a:r>
          </a:p>
          <a:p>
            <a:pPr algn="just"/>
            <a:r>
              <a:rPr lang="en-US" sz="1600" dirty="0"/>
              <a:t>In addition, statistical models are used for some services items (e.g. manufacturing services on physical inputs owned by others; transport; travel; insurance and pension services and financial services). Travel also uses persons and households surveys.</a:t>
            </a:r>
          </a:p>
          <a:p>
            <a:endParaRPr lang="en-US" sz="1600" dirty="0"/>
          </a:p>
          <a:p>
            <a:pPr algn="just"/>
            <a:r>
              <a:rPr lang="en-US" sz="1600" dirty="0"/>
              <a:t>The representative sample includes non-financial companies and insurance companies. Stratification of the sample is based on entities involved in cross-border transactions and according their turnover. Enterprises are selected according to a cut-off approach. </a:t>
            </a:r>
          </a:p>
        </p:txBody>
      </p:sp>
    </p:spTree>
    <p:extLst>
      <p:ext uri="{BB962C8B-B14F-4D97-AF65-F5344CB8AC3E}">
        <p14:creationId xmlns:p14="http://schemas.microsoft.com/office/powerpoint/2010/main" val="1385844642"/>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747673" y="4423439"/>
            <a:ext cx="406400" cy="273844"/>
          </a:xfrm>
        </p:spPr>
        <p:txBody>
          <a:bodyPr/>
          <a:lstStyle/>
          <a:p>
            <a:fld id="{28555E64-09E7-E944-8DB2-BD243D665CB3}" type="slidenum">
              <a:rPr lang="it-IT" smtClean="0"/>
              <a:pPr/>
              <a:t>28</a:t>
            </a:fld>
            <a:endParaRPr lang="it-IT" dirty="0"/>
          </a:p>
        </p:txBody>
      </p:sp>
      <p:sp>
        <p:nvSpPr>
          <p:cNvPr id="6" name="Titolo 1"/>
          <p:cNvSpPr txBox="1">
            <a:spLocks/>
          </p:cNvSpPr>
          <p:nvPr/>
        </p:nvSpPr>
        <p:spPr>
          <a:xfrm>
            <a:off x="1162539" y="0"/>
            <a:ext cx="7981461" cy="447676"/>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0" y="4566327"/>
            <a:ext cx="7992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06685"/>
            <a:ext cx="7610474" cy="615553"/>
          </a:xfrm>
          <a:prstGeom prst="rect">
            <a:avLst/>
          </a:prstGeom>
          <a:noFill/>
        </p:spPr>
        <p:txBody>
          <a:bodyPr wrap="square" lIns="0" tIns="0" rIns="0" bIns="0" rtlCol="0">
            <a:spAutoFit/>
          </a:bodyPr>
          <a:lstStyle/>
          <a:p>
            <a:pPr lvl="0"/>
            <a:r>
              <a:rPr lang="en-US" sz="2000" b="1" dirty="0">
                <a:solidFill>
                  <a:schemeClr val="bg1"/>
                </a:solidFill>
              </a:rPr>
              <a:t>Development of STEC in Italy: an integrated approach - MDL</a:t>
            </a:r>
            <a:endParaRPr lang="it-IT" sz="2000" dirty="0">
              <a:solidFill>
                <a:schemeClr val="bg1"/>
              </a:solidFill>
            </a:endParaRPr>
          </a:p>
          <a:p>
            <a:pPr>
              <a:spcAft>
                <a:spcPts val="1000"/>
              </a:spcAft>
              <a:buClr>
                <a:srgbClr val="CF1E24"/>
              </a:buClr>
              <a:buSzPct val="90000"/>
              <a:defRPr/>
            </a:pPr>
            <a:endParaRPr lang="en-US" sz="2000" b="1" dirty="0">
              <a:solidFill>
                <a:schemeClr val="bg1"/>
              </a:solidFill>
            </a:endParaRPr>
          </a:p>
        </p:txBody>
      </p:sp>
      <p:pic>
        <p:nvPicPr>
          <p:cNvPr id="9" name="Immagine 2">
            <a:extLst>
              <a:ext uri="{FF2B5EF4-FFF2-40B4-BE49-F238E27FC236}">
                <a16:creationId xmlns:a16="http://schemas.microsoft.com/office/drawing/2014/main" id="{4C245832-8BD5-4244-BCE3-1C08CC03B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2539" y="4728074"/>
            <a:ext cx="1358411" cy="23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5683911" y="4690099"/>
            <a:ext cx="3313785" cy="307777"/>
          </a:xfrm>
          <a:prstGeom prst="rect">
            <a:avLst/>
          </a:prstGeom>
          <a:noFill/>
        </p:spPr>
        <p:txBody>
          <a:bodyPr wrap="square" lIns="0" tIns="0" rIns="0" bIns="0" rtlCol="0">
            <a:spAutoFit/>
          </a:bodyPr>
          <a:lstStyle/>
          <a:p>
            <a:pPr>
              <a:buClr>
                <a:srgbClr val="CF1E24"/>
              </a:buClr>
              <a:buSzPct val="90000"/>
              <a:defRPr/>
            </a:pPr>
            <a:r>
              <a:rPr lang="en-US" altLang="it-IT" sz="1000" b="1" dirty="0">
                <a:solidFill>
                  <a:schemeClr val="tx1">
                    <a:lumMod val="75000"/>
                    <a:lumOff val="25000"/>
                  </a:schemeClr>
                </a:solidFill>
              </a:rPr>
              <a:t>UN workshop with China on Trade in Goods and Services</a:t>
            </a:r>
          </a:p>
          <a:p>
            <a:pPr>
              <a:buClr>
                <a:srgbClr val="CF1E24"/>
              </a:buClr>
              <a:buSzPct val="90000"/>
              <a:defRPr/>
            </a:pPr>
            <a:r>
              <a:rPr lang="en-US" sz="1000" dirty="0"/>
              <a:t>Beijing, China, November 23th- 25th 2021</a:t>
            </a:r>
            <a:endParaRPr lang="it-IT" sz="1000" dirty="0"/>
          </a:p>
        </p:txBody>
      </p:sp>
      <p:sp>
        <p:nvSpPr>
          <p:cNvPr id="17" name="Rombo 16"/>
          <p:cNvSpPr/>
          <p:nvPr/>
        </p:nvSpPr>
        <p:spPr>
          <a:xfrm>
            <a:off x="4616607" y="1738064"/>
            <a:ext cx="1081669" cy="767499"/>
          </a:xfrm>
          <a:prstGeom prst="diamond">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lumMod val="75000"/>
                    <a:lumOff val="25000"/>
                  </a:schemeClr>
                </a:solidFill>
              </a:rPr>
              <a:t>Valid Fiscal</a:t>
            </a:r>
            <a:r>
              <a:rPr lang="en-US" sz="1200" b="1" dirty="0">
                <a:solidFill>
                  <a:srgbClr val="C00000"/>
                </a:solidFill>
              </a:rPr>
              <a:t> </a:t>
            </a:r>
            <a:r>
              <a:rPr lang="en-US" sz="1200" dirty="0">
                <a:solidFill>
                  <a:schemeClr val="tx1"/>
                </a:solidFill>
              </a:rPr>
              <a:t>ID</a:t>
            </a:r>
          </a:p>
        </p:txBody>
      </p:sp>
      <p:cxnSp>
        <p:nvCxnSpPr>
          <p:cNvPr id="20" name="Connettore 2 19"/>
          <p:cNvCxnSpPr/>
          <p:nvPr/>
        </p:nvCxnSpPr>
        <p:spPr>
          <a:xfrm>
            <a:off x="5156913" y="1528203"/>
            <a:ext cx="5576" cy="201335"/>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Connettore 4 24"/>
          <p:cNvCxnSpPr/>
          <p:nvPr/>
        </p:nvCxnSpPr>
        <p:spPr>
          <a:xfrm rot="10800000" flipV="1">
            <a:off x="4083334" y="2121813"/>
            <a:ext cx="540000" cy="612000"/>
          </a:xfrm>
          <a:prstGeom prst="bentConnector3">
            <a:avLst>
              <a:gd name="adj1" fmla="val 99254"/>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7" name="Connettore 4 36"/>
          <p:cNvCxnSpPr/>
          <p:nvPr/>
        </p:nvCxnSpPr>
        <p:spPr>
          <a:xfrm>
            <a:off x="5698276" y="2121813"/>
            <a:ext cx="1728000" cy="216000"/>
          </a:xfrm>
          <a:prstGeom prst="bentConnector3">
            <a:avLst>
              <a:gd name="adj1" fmla="val 99700"/>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8" name="Rettangolo 37"/>
          <p:cNvSpPr/>
          <p:nvPr/>
        </p:nvSpPr>
        <p:spPr>
          <a:xfrm>
            <a:off x="4097329" y="1830971"/>
            <a:ext cx="519278" cy="1895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a:solidFill>
                  <a:schemeClr val="tx1">
                    <a:lumMod val="75000"/>
                    <a:lumOff val="25000"/>
                  </a:schemeClr>
                </a:solidFill>
              </a:rPr>
              <a:t>Yes</a:t>
            </a:r>
          </a:p>
        </p:txBody>
      </p:sp>
      <p:sp>
        <p:nvSpPr>
          <p:cNvPr id="39" name="Rettangolo 38"/>
          <p:cNvSpPr/>
          <p:nvPr/>
        </p:nvSpPr>
        <p:spPr>
          <a:xfrm>
            <a:off x="5744756" y="1802724"/>
            <a:ext cx="519278" cy="1895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a:solidFill>
                  <a:schemeClr val="tx1">
                    <a:lumMod val="75000"/>
                    <a:lumOff val="25000"/>
                  </a:schemeClr>
                </a:solidFill>
              </a:rPr>
              <a:t>No</a:t>
            </a:r>
          </a:p>
        </p:txBody>
      </p:sp>
      <p:sp>
        <p:nvSpPr>
          <p:cNvPr id="41" name="Rettangolo 40"/>
          <p:cNvSpPr/>
          <p:nvPr/>
        </p:nvSpPr>
        <p:spPr>
          <a:xfrm>
            <a:off x="4826805" y="1133772"/>
            <a:ext cx="1780340" cy="354887"/>
          </a:xfrm>
          <a:prstGeom prst="rect">
            <a:avLst/>
          </a:prstGeom>
          <a:noFill/>
          <a:ln w="31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solidFill>
                  <a:schemeClr val="tx1"/>
                </a:solidFill>
                <a:latin typeface="+mj-lt"/>
              </a:rPr>
              <a:t>ITS survey </a:t>
            </a:r>
          </a:p>
        </p:txBody>
      </p:sp>
      <p:sp>
        <p:nvSpPr>
          <p:cNvPr id="42" name="Rettangolo 41"/>
          <p:cNvSpPr/>
          <p:nvPr/>
        </p:nvSpPr>
        <p:spPr>
          <a:xfrm>
            <a:off x="6835538" y="1122658"/>
            <a:ext cx="1889986" cy="713702"/>
          </a:xfrm>
          <a:prstGeom prst="rect">
            <a:avLst/>
          </a:prstGeom>
          <a:noFill/>
          <a:ln w="31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mj-lt"/>
              </a:rPr>
              <a:t>Not linkable trade (e.g. Travel, FISIM, Gross up figures, etc.)</a:t>
            </a:r>
          </a:p>
        </p:txBody>
      </p:sp>
      <p:grpSp>
        <p:nvGrpSpPr>
          <p:cNvPr id="51" name="Gruppo 50"/>
          <p:cNvGrpSpPr/>
          <p:nvPr/>
        </p:nvGrpSpPr>
        <p:grpSpPr>
          <a:xfrm>
            <a:off x="5832435" y="760481"/>
            <a:ext cx="1574189" cy="347447"/>
            <a:chOff x="4122243" y="974297"/>
            <a:chExt cx="1574189" cy="347447"/>
          </a:xfrm>
        </p:grpSpPr>
        <p:cxnSp>
          <p:nvCxnSpPr>
            <p:cNvPr id="44" name="Connettore diritto 43"/>
            <p:cNvCxnSpPr/>
            <p:nvPr/>
          </p:nvCxnSpPr>
          <p:spPr>
            <a:xfrm>
              <a:off x="4836961" y="974297"/>
              <a:ext cx="0" cy="140825"/>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Connettore diritto 45"/>
            <p:cNvCxnSpPr/>
            <p:nvPr/>
          </p:nvCxnSpPr>
          <p:spPr>
            <a:xfrm>
              <a:off x="4132286" y="1115122"/>
              <a:ext cx="1551625" cy="0"/>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Connettore 2 46"/>
            <p:cNvCxnSpPr/>
            <p:nvPr/>
          </p:nvCxnSpPr>
          <p:spPr>
            <a:xfrm>
              <a:off x="4122243" y="1120409"/>
              <a:ext cx="5576" cy="201335"/>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9" name="Connettore 2 48"/>
            <p:cNvCxnSpPr/>
            <p:nvPr/>
          </p:nvCxnSpPr>
          <p:spPr>
            <a:xfrm>
              <a:off x="5690856" y="1116692"/>
              <a:ext cx="5576" cy="201335"/>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cxnSp>
        <p:nvCxnSpPr>
          <p:cNvPr id="52" name="Connettore 2 51"/>
          <p:cNvCxnSpPr/>
          <p:nvPr/>
        </p:nvCxnSpPr>
        <p:spPr>
          <a:xfrm>
            <a:off x="7869873" y="1836359"/>
            <a:ext cx="0" cy="504000"/>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6" name="Rettangolo 55"/>
          <p:cNvSpPr/>
          <p:nvPr/>
        </p:nvSpPr>
        <p:spPr>
          <a:xfrm>
            <a:off x="6835538" y="2334117"/>
            <a:ext cx="2019766" cy="289149"/>
          </a:xfrm>
          <a:prstGeom prst="rect">
            <a:avLst/>
          </a:prstGeom>
          <a:solidFill>
            <a:schemeClr val="bg1">
              <a:lumMod val="95000"/>
            </a:schemeClr>
          </a:solidFill>
          <a:ln w="31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b="1" dirty="0">
                <a:solidFill>
                  <a:srgbClr val="C00000"/>
                </a:solidFill>
                <a:latin typeface="+mj-lt"/>
              </a:rPr>
              <a:t>Unknown trade</a:t>
            </a:r>
          </a:p>
        </p:txBody>
      </p:sp>
      <p:sp>
        <p:nvSpPr>
          <p:cNvPr id="58" name="Rombo 57"/>
          <p:cNvSpPr/>
          <p:nvPr/>
        </p:nvSpPr>
        <p:spPr>
          <a:xfrm>
            <a:off x="3500606" y="2746788"/>
            <a:ext cx="1152000" cy="766800"/>
          </a:xfrm>
          <a:prstGeom prst="diamond">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lumMod val="75000"/>
                    <a:lumOff val="25000"/>
                  </a:schemeClr>
                </a:solidFill>
              </a:rPr>
              <a:t>linked </a:t>
            </a:r>
          </a:p>
          <a:p>
            <a:pPr algn="ctr"/>
            <a:r>
              <a:rPr lang="en-US" sz="1200" dirty="0">
                <a:solidFill>
                  <a:schemeClr val="tx1">
                    <a:lumMod val="75000"/>
                    <a:lumOff val="25000"/>
                  </a:schemeClr>
                </a:solidFill>
              </a:rPr>
              <a:t>with BR</a:t>
            </a:r>
            <a:endParaRPr lang="en-US" sz="1200" dirty="0">
              <a:solidFill>
                <a:schemeClr val="tx1"/>
              </a:solidFill>
            </a:endParaRPr>
          </a:p>
        </p:txBody>
      </p:sp>
      <p:sp>
        <p:nvSpPr>
          <p:cNvPr id="66" name="Rettangolo 65"/>
          <p:cNvSpPr/>
          <p:nvPr/>
        </p:nvSpPr>
        <p:spPr>
          <a:xfrm>
            <a:off x="5683911" y="458827"/>
            <a:ext cx="1838630" cy="297330"/>
          </a:xfrm>
          <a:prstGeom prst="rect">
            <a:avLst/>
          </a:prstGeom>
          <a:solidFill>
            <a:schemeClr val="bg1">
              <a:lumMod val="85000"/>
            </a:schemeClr>
          </a:solidFill>
          <a:ln w="3175">
            <a:solidFill>
              <a:schemeClr val="tx1"/>
            </a:solidFill>
            <a:prstDash val="soli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b="1" dirty="0">
                <a:solidFill>
                  <a:schemeClr val="tx1"/>
                </a:solidFill>
                <a:latin typeface="+mj-lt"/>
              </a:rPr>
              <a:t>Total ITS</a:t>
            </a:r>
          </a:p>
        </p:txBody>
      </p:sp>
      <p:cxnSp>
        <p:nvCxnSpPr>
          <p:cNvPr id="68" name="Connettore 2 67"/>
          <p:cNvCxnSpPr/>
          <p:nvPr/>
        </p:nvCxnSpPr>
        <p:spPr>
          <a:xfrm>
            <a:off x="4650537" y="3126487"/>
            <a:ext cx="2052000" cy="0"/>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0" name="Rettangolo 69"/>
          <p:cNvSpPr/>
          <p:nvPr/>
        </p:nvSpPr>
        <p:spPr>
          <a:xfrm>
            <a:off x="5744756" y="2906772"/>
            <a:ext cx="519278" cy="1895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a:solidFill>
                  <a:schemeClr val="tx1">
                    <a:lumMod val="75000"/>
                    <a:lumOff val="25000"/>
                  </a:schemeClr>
                </a:solidFill>
              </a:rPr>
              <a:t>No</a:t>
            </a:r>
          </a:p>
        </p:txBody>
      </p:sp>
      <p:cxnSp>
        <p:nvCxnSpPr>
          <p:cNvPr id="72" name="Connettore 2 71"/>
          <p:cNvCxnSpPr/>
          <p:nvPr/>
        </p:nvCxnSpPr>
        <p:spPr>
          <a:xfrm>
            <a:off x="4076606" y="3517689"/>
            <a:ext cx="0" cy="428047"/>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5" name="Rettangolo 74"/>
          <p:cNvSpPr/>
          <p:nvPr/>
        </p:nvSpPr>
        <p:spPr>
          <a:xfrm>
            <a:off x="4309591" y="3564191"/>
            <a:ext cx="519278" cy="1895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200" dirty="0">
                <a:solidFill>
                  <a:schemeClr val="tx1">
                    <a:lumMod val="75000"/>
                    <a:lumOff val="25000"/>
                  </a:schemeClr>
                </a:solidFill>
              </a:rPr>
              <a:t>Yes</a:t>
            </a:r>
          </a:p>
        </p:txBody>
      </p:sp>
      <p:sp>
        <p:nvSpPr>
          <p:cNvPr id="77" name="Rettangolo 76"/>
          <p:cNvSpPr/>
          <p:nvPr/>
        </p:nvSpPr>
        <p:spPr>
          <a:xfrm>
            <a:off x="2263877" y="3957211"/>
            <a:ext cx="2846285" cy="481283"/>
          </a:xfrm>
          <a:prstGeom prst="rect">
            <a:avLst/>
          </a:prstGeom>
          <a:solidFill>
            <a:schemeClr val="bg1">
              <a:lumMod val="95000"/>
            </a:schemeClr>
          </a:solidFill>
          <a:ln w="31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C00000"/>
                </a:solidFill>
                <a:latin typeface="+mj-lt"/>
              </a:rPr>
              <a:t>Total trade successfully matched with SBR</a:t>
            </a:r>
          </a:p>
        </p:txBody>
      </p:sp>
      <p:cxnSp>
        <p:nvCxnSpPr>
          <p:cNvPr id="78" name="Connettore 2 77"/>
          <p:cNvCxnSpPr/>
          <p:nvPr/>
        </p:nvCxnSpPr>
        <p:spPr>
          <a:xfrm>
            <a:off x="5156913" y="4212672"/>
            <a:ext cx="1620000" cy="0"/>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0" name="Connettore 2 79"/>
          <p:cNvCxnSpPr/>
          <p:nvPr/>
        </p:nvCxnSpPr>
        <p:spPr>
          <a:xfrm>
            <a:off x="7872567" y="3277613"/>
            <a:ext cx="0" cy="756000"/>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1" name="Rettangolo 80"/>
          <p:cNvSpPr/>
          <p:nvPr/>
        </p:nvSpPr>
        <p:spPr>
          <a:xfrm>
            <a:off x="6886894" y="4064874"/>
            <a:ext cx="1838630" cy="307710"/>
          </a:xfrm>
          <a:prstGeom prst="rect">
            <a:avLst/>
          </a:prstGeom>
          <a:solidFill>
            <a:schemeClr val="bg1">
              <a:lumMod val="85000"/>
            </a:schemeClr>
          </a:solidFill>
          <a:ln w="3175">
            <a:solidFill>
              <a:schemeClr val="tx1"/>
            </a:solidFill>
            <a:prstDash val="soli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b="1" dirty="0">
                <a:solidFill>
                  <a:schemeClr val="tx1"/>
                </a:solidFill>
                <a:latin typeface="+mj-lt"/>
              </a:rPr>
              <a:t>Total STEC</a:t>
            </a:r>
          </a:p>
        </p:txBody>
      </p:sp>
      <p:sp>
        <p:nvSpPr>
          <p:cNvPr id="82" name="Rettangolo 81"/>
          <p:cNvSpPr/>
          <p:nvPr/>
        </p:nvSpPr>
        <p:spPr>
          <a:xfrm>
            <a:off x="44214" y="2162077"/>
            <a:ext cx="2448443" cy="120093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chemeClr val="tx1">
                  <a:lumMod val="75000"/>
                  <a:lumOff val="25000"/>
                </a:schemeClr>
              </a:solidFill>
            </a:endParaRPr>
          </a:p>
          <a:p>
            <a:r>
              <a:rPr lang="en-US" sz="1200" dirty="0">
                <a:solidFill>
                  <a:schemeClr val="tx1">
                    <a:lumMod val="75000"/>
                    <a:lumOff val="25000"/>
                  </a:schemeClr>
                </a:solidFill>
              </a:rPr>
              <a:t>Mismatches mainly due to: </a:t>
            </a:r>
            <a:endParaRPr lang="it-IT" sz="1200" dirty="0">
              <a:solidFill>
                <a:schemeClr val="tx1">
                  <a:lumMod val="75000"/>
                  <a:lumOff val="25000"/>
                </a:schemeClr>
              </a:solidFill>
            </a:endParaRPr>
          </a:p>
          <a:p>
            <a:pPr marL="171450" indent="-171450">
              <a:buFont typeface="Arial" panose="020B0604020202020204" pitchFamily="34" charset="0"/>
              <a:buChar char="•"/>
            </a:pPr>
            <a:r>
              <a:rPr lang="en-US" sz="1200" dirty="0">
                <a:solidFill>
                  <a:schemeClr val="tx1">
                    <a:lumMod val="75000"/>
                    <a:lumOff val="25000"/>
                  </a:schemeClr>
                </a:solidFill>
              </a:rPr>
              <a:t>Intra-annual business demography changes</a:t>
            </a:r>
            <a:endParaRPr lang="it-IT" sz="1200" dirty="0">
              <a:solidFill>
                <a:schemeClr val="tx1">
                  <a:lumMod val="75000"/>
                  <a:lumOff val="25000"/>
                </a:schemeClr>
              </a:solidFill>
            </a:endParaRPr>
          </a:p>
          <a:p>
            <a:pPr marL="171450" indent="-171450">
              <a:buFont typeface="Arial" panose="020B0604020202020204" pitchFamily="34" charset="0"/>
              <a:buChar char="•"/>
            </a:pPr>
            <a:r>
              <a:rPr lang="it-IT" sz="1200" dirty="0">
                <a:solidFill>
                  <a:schemeClr val="tx1">
                    <a:lumMod val="75000"/>
                    <a:lumOff val="25000"/>
                  </a:schemeClr>
                </a:solidFill>
              </a:rPr>
              <a:t>Large and complex businesses</a:t>
            </a:r>
          </a:p>
          <a:p>
            <a:pPr marL="171450" indent="-171450">
              <a:buFont typeface="Arial" panose="020B0604020202020204" pitchFamily="34" charset="0"/>
              <a:buChar char="•"/>
            </a:pPr>
            <a:r>
              <a:rPr lang="it-IT" sz="1200" dirty="0">
                <a:solidFill>
                  <a:schemeClr val="tx1">
                    <a:lumMod val="75000"/>
                    <a:lumOff val="25000"/>
                  </a:schemeClr>
                </a:solidFill>
              </a:rPr>
              <a:t>Incomplete business register </a:t>
            </a:r>
            <a:endParaRPr lang="it-IT" dirty="0"/>
          </a:p>
        </p:txBody>
      </p:sp>
      <p:sp>
        <p:nvSpPr>
          <p:cNvPr id="85" name="Parentesi graffa aperta 84"/>
          <p:cNvSpPr/>
          <p:nvPr/>
        </p:nvSpPr>
        <p:spPr>
          <a:xfrm>
            <a:off x="2659945" y="2094351"/>
            <a:ext cx="332045" cy="1500445"/>
          </a:xfrm>
          <a:prstGeom prst="leftBrace">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40" name="Rettangolo 39"/>
          <p:cNvSpPr/>
          <p:nvPr/>
        </p:nvSpPr>
        <p:spPr>
          <a:xfrm>
            <a:off x="6796326" y="2988464"/>
            <a:ext cx="2019766" cy="289149"/>
          </a:xfrm>
          <a:prstGeom prst="rect">
            <a:avLst/>
          </a:prstGeom>
          <a:solidFill>
            <a:schemeClr val="bg1">
              <a:lumMod val="95000"/>
            </a:schemeClr>
          </a:solidFill>
          <a:ln w="3175">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C00000"/>
                </a:solidFill>
                <a:latin typeface="+mj-lt"/>
              </a:rPr>
              <a:t>Unclassified trade</a:t>
            </a:r>
          </a:p>
        </p:txBody>
      </p:sp>
      <p:cxnSp>
        <p:nvCxnSpPr>
          <p:cNvPr id="43" name="Connettore 2 42"/>
          <p:cNvCxnSpPr/>
          <p:nvPr/>
        </p:nvCxnSpPr>
        <p:spPr>
          <a:xfrm>
            <a:off x="7872567" y="2632320"/>
            <a:ext cx="0" cy="360000"/>
          </a:xfrm>
          <a:prstGeom prst="straightConnector1">
            <a:avLst/>
          </a:prstGeom>
          <a:ln w="3175">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6011147"/>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747673" y="4423439"/>
            <a:ext cx="406400" cy="273844"/>
          </a:xfrm>
        </p:spPr>
        <p:txBody>
          <a:bodyPr/>
          <a:lstStyle/>
          <a:p>
            <a:fld id="{28555E64-09E7-E944-8DB2-BD243D665CB3}" type="slidenum">
              <a:rPr lang="it-IT" smtClean="0"/>
              <a:pPr/>
              <a:t>29</a:t>
            </a:fld>
            <a:endParaRPr lang="it-IT" dirty="0"/>
          </a:p>
        </p:txBody>
      </p:sp>
      <p:sp>
        <p:nvSpPr>
          <p:cNvPr id="6" name="Titolo 1"/>
          <p:cNvSpPr txBox="1">
            <a:spLocks/>
          </p:cNvSpPr>
          <p:nvPr/>
        </p:nvSpPr>
        <p:spPr>
          <a:xfrm>
            <a:off x="1162539" y="0"/>
            <a:ext cx="7981461" cy="447676"/>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0" y="4566327"/>
            <a:ext cx="7992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06685"/>
            <a:ext cx="7610474" cy="307777"/>
          </a:xfrm>
          <a:prstGeom prst="rect">
            <a:avLst/>
          </a:prstGeom>
          <a:noFill/>
        </p:spPr>
        <p:txBody>
          <a:bodyPr wrap="square" lIns="0" tIns="0" rIns="0" bIns="0" rtlCol="0">
            <a:spAutoFit/>
          </a:bodyPr>
          <a:lstStyle/>
          <a:p>
            <a:pPr lvl="0"/>
            <a:r>
              <a:rPr lang="en-US" sz="2000" b="1" dirty="0">
                <a:solidFill>
                  <a:schemeClr val="bg1"/>
                </a:solidFill>
              </a:rPr>
              <a:t>Development of STEC in Italy: an integrated approach - Future steps</a:t>
            </a:r>
          </a:p>
        </p:txBody>
      </p:sp>
      <p:pic>
        <p:nvPicPr>
          <p:cNvPr id="9" name="Immagine 2">
            <a:extLst>
              <a:ext uri="{FF2B5EF4-FFF2-40B4-BE49-F238E27FC236}">
                <a16:creationId xmlns:a16="http://schemas.microsoft.com/office/drawing/2014/main" id="{4C245832-8BD5-4244-BCE3-1C08CC03B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2539" y="4728074"/>
            <a:ext cx="1358411" cy="23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5683911" y="4690099"/>
            <a:ext cx="3313785" cy="307777"/>
          </a:xfrm>
          <a:prstGeom prst="rect">
            <a:avLst/>
          </a:prstGeom>
          <a:noFill/>
        </p:spPr>
        <p:txBody>
          <a:bodyPr wrap="square" lIns="0" tIns="0" rIns="0" bIns="0" rtlCol="0">
            <a:spAutoFit/>
          </a:bodyPr>
          <a:lstStyle/>
          <a:p>
            <a:pPr>
              <a:buClr>
                <a:srgbClr val="CF1E24"/>
              </a:buClr>
              <a:buSzPct val="90000"/>
              <a:defRPr/>
            </a:pPr>
            <a:r>
              <a:rPr lang="en-US" altLang="it-IT" sz="1000" b="1" dirty="0">
                <a:solidFill>
                  <a:schemeClr val="tx1">
                    <a:lumMod val="75000"/>
                    <a:lumOff val="25000"/>
                  </a:schemeClr>
                </a:solidFill>
              </a:rPr>
              <a:t>UN workshop with China on Trade in Goods and Services</a:t>
            </a:r>
          </a:p>
          <a:p>
            <a:pPr>
              <a:buClr>
                <a:srgbClr val="CF1E24"/>
              </a:buClr>
              <a:buSzPct val="90000"/>
              <a:defRPr/>
            </a:pPr>
            <a:r>
              <a:rPr lang="en-US" sz="1000" dirty="0"/>
              <a:t>Beijing, China, November 23th- 25th 2021</a:t>
            </a:r>
            <a:endParaRPr lang="it-IT" sz="1000" dirty="0"/>
          </a:p>
        </p:txBody>
      </p:sp>
      <p:sp>
        <p:nvSpPr>
          <p:cNvPr id="4" name="Rettangolo arrotondato 3"/>
          <p:cNvSpPr/>
          <p:nvPr/>
        </p:nvSpPr>
        <p:spPr>
          <a:xfrm>
            <a:off x="89210" y="1252862"/>
            <a:ext cx="9054790" cy="996715"/>
          </a:xfrm>
          <a:prstGeom prst="roundRect">
            <a:avLst/>
          </a:prstGeom>
          <a:noFill/>
          <a:ln>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US" sz="1600" b="1" dirty="0">
                <a:solidFill>
                  <a:schemeClr val="tx1">
                    <a:lumMod val="65000"/>
                    <a:lumOff val="35000"/>
                  </a:schemeClr>
                </a:solidFill>
              </a:rPr>
              <a:t>Re-Design </a:t>
            </a:r>
            <a:r>
              <a:rPr lang="en-US" sz="1600" b="1" dirty="0">
                <a:solidFill>
                  <a:schemeClr val="tx1">
                    <a:lumMod val="65000"/>
                    <a:lumOff val="35000"/>
                  </a:schemeClr>
                </a:solidFill>
                <a:latin typeface="+mj-lt"/>
              </a:rPr>
              <a:t>ITS sample to satisfy both BoP and STEC requirements by:</a:t>
            </a:r>
          </a:p>
          <a:p>
            <a:pPr marL="285750" indent="-144000">
              <a:buFont typeface="Arial" panose="020B0604020202020204" pitchFamily="34" charset="0"/>
              <a:buChar char="•"/>
            </a:pPr>
            <a:r>
              <a:rPr lang="en-US" sz="1600" dirty="0">
                <a:solidFill>
                  <a:schemeClr val="tx1">
                    <a:lumMod val="75000"/>
                    <a:lumOff val="25000"/>
                  </a:schemeClr>
                </a:solidFill>
              </a:rPr>
              <a:t>Increasing sample size</a:t>
            </a:r>
            <a:endParaRPr lang="en-US" sz="1600" i="1" dirty="0">
              <a:solidFill>
                <a:schemeClr val="tx1">
                  <a:lumMod val="75000"/>
                  <a:lumOff val="25000"/>
                </a:schemeClr>
              </a:solidFill>
              <a:sym typeface="Wingdings" panose="05000000000000000000" pitchFamily="2" charset="2"/>
            </a:endParaRPr>
          </a:p>
          <a:p>
            <a:pPr marL="285750" indent="-144000">
              <a:buFont typeface="Arial" panose="020B0604020202020204" pitchFamily="34" charset="0"/>
              <a:buChar char="•"/>
            </a:pPr>
            <a:r>
              <a:rPr lang="en-US" sz="1600" dirty="0">
                <a:solidFill>
                  <a:schemeClr val="tx1">
                    <a:lumMod val="75000"/>
                    <a:lumOff val="25000"/>
                  </a:schemeClr>
                </a:solidFill>
              </a:rPr>
              <a:t>Changing sample stratification’s criteria: taking into account also STEC characteristics (activity and size)</a:t>
            </a:r>
            <a:endParaRPr lang="it-IT" sz="1600" b="1" dirty="0">
              <a:solidFill>
                <a:schemeClr val="tx1">
                  <a:lumMod val="65000"/>
                  <a:lumOff val="35000"/>
                </a:schemeClr>
              </a:solidFill>
              <a:latin typeface="+mj-lt"/>
            </a:endParaRPr>
          </a:p>
        </p:txBody>
      </p:sp>
      <p:sp>
        <p:nvSpPr>
          <p:cNvPr id="5" name="Rettangolo 4"/>
          <p:cNvSpPr/>
          <p:nvPr/>
        </p:nvSpPr>
        <p:spPr>
          <a:xfrm>
            <a:off x="4532739" y="2450295"/>
            <a:ext cx="4165212" cy="5687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400" i="1" dirty="0">
              <a:solidFill>
                <a:schemeClr val="tx1">
                  <a:lumMod val="75000"/>
                  <a:lumOff val="25000"/>
                </a:schemeClr>
              </a:solidFill>
            </a:endParaRPr>
          </a:p>
        </p:txBody>
      </p:sp>
      <p:sp>
        <p:nvSpPr>
          <p:cNvPr id="12" name="Rettangolo arrotondato 11"/>
          <p:cNvSpPr/>
          <p:nvPr/>
        </p:nvSpPr>
        <p:spPr>
          <a:xfrm>
            <a:off x="317485" y="648706"/>
            <a:ext cx="8597914" cy="482583"/>
          </a:xfrm>
          <a:prstGeom prst="roundRect">
            <a:avLst/>
          </a:prstGeom>
          <a:solidFill>
            <a:srgbClr val="DCC1B6"/>
          </a:solidFill>
          <a:ln>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lumMod val="65000"/>
                    <a:lumOff val="35000"/>
                  </a:schemeClr>
                </a:solidFill>
                <a:latin typeface="+mj-lt"/>
              </a:rPr>
              <a:t>Improve the quality and the coverage of STEC statistics </a:t>
            </a:r>
            <a:endParaRPr lang="it-IT" sz="1600" b="1" dirty="0">
              <a:solidFill>
                <a:schemeClr val="tx1">
                  <a:lumMod val="65000"/>
                  <a:lumOff val="35000"/>
                </a:schemeClr>
              </a:solidFill>
              <a:latin typeface="+mj-lt"/>
            </a:endParaRPr>
          </a:p>
        </p:txBody>
      </p:sp>
      <p:sp>
        <p:nvSpPr>
          <p:cNvPr id="14" name="Rettangolo arrotondato 13"/>
          <p:cNvSpPr/>
          <p:nvPr/>
        </p:nvSpPr>
        <p:spPr>
          <a:xfrm>
            <a:off x="89210" y="2362197"/>
            <a:ext cx="8908485" cy="1308648"/>
          </a:xfrm>
          <a:prstGeom prst="roundRect">
            <a:avLst/>
          </a:prstGeom>
          <a:noFill/>
          <a:ln>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600"/>
              </a:spcAft>
            </a:pPr>
            <a:r>
              <a:rPr lang="en-US" sz="1600" b="1" dirty="0">
                <a:solidFill>
                  <a:schemeClr val="tx1">
                    <a:lumMod val="65000"/>
                    <a:lumOff val="35000"/>
                  </a:schemeClr>
                </a:solidFill>
                <a:latin typeface="+mj-lt"/>
              </a:rPr>
              <a:t>Making better use of administrative data (e.g. </a:t>
            </a:r>
            <a:r>
              <a:rPr lang="en-US" sz="1600" b="1" dirty="0">
                <a:solidFill>
                  <a:schemeClr val="tx1">
                    <a:lumMod val="65000"/>
                    <a:lumOff val="35000"/>
                  </a:schemeClr>
                </a:solidFill>
              </a:rPr>
              <a:t>Intra Services data, </a:t>
            </a:r>
            <a:r>
              <a:rPr lang="en-US" sz="1600" b="1" dirty="0">
                <a:solidFill>
                  <a:schemeClr val="tx1">
                    <a:lumMod val="65000"/>
                    <a:lumOff val="35000"/>
                  </a:schemeClr>
                </a:solidFill>
                <a:latin typeface="+mj-lt"/>
              </a:rPr>
              <a:t>VAT declarations, VIES) to improve the estimates both:</a:t>
            </a:r>
          </a:p>
          <a:p>
            <a:pPr marL="285750" indent="-144000">
              <a:buFont typeface="Arial" panose="020B0604020202020204" pitchFamily="34" charset="0"/>
              <a:buChar char="•"/>
            </a:pPr>
            <a:r>
              <a:rPr lang="en-US" sz="1600" dirty="0">
                <a:solidFill>
                  <a:schemeClr val="tx1">
                    <a:lumMod val="75000"/>
                    <a:lumOff val="25000"/>
                  </a:schemeClr>
                </a:solidFill>
              </a:rPr>
              <a:t>to better design the sample according information derived from administrative sources (in particular data on Intra-UE services’ transactions)</a:t>
            </a:r>
          </a:p>
          <a:p>
            <a:pPr marL="285750" indent="-144000">
              <a:spcAft>
                <a:spcPts val="600"/>
              </a:spcAft>
              <a:buFont typeface="Arial" panose="020B0604020202020204" pitchFamily="34" charset="0"/>
              <a:buChar char="•"/>
            </a:pPr>
            <a:r>
              <a:rPr lang="en-US" sz="1600" dirty="0">
                <a:solidFill>
                  <a:schemeClr val="tx1">
                    <a:lumMod val="75000"/>
                    <a:lumOff val="25000"/>
                  </a:schemeClr>
                </a:solidFill>
              </a:rPr>
              <a:t>to distribute the gross up trade on STEC dimensions</a:t>
            </a:r>
            <a:endParaRPr lang="it-IT" sz="1600" dirty="0">
              <a:solidFill>
                <a:schemeClr val="tx1">
                  <a:lumMod val="75000"/>
                  <a:lumOff val="25000"/>
                </a:schemeClr>
              </a:solidFill>
            </a:endParaRPr>
          </a:p>
        </p:txBody>
      </p:sp>
      <p:sp>
        <p:nvSpPr>
          <p:cNvPr id="15" name="Triangolo isoscele 14"/>
          <p:cNvSpPr/>
          <p:nvPr/>
        </p:nvSpPr>
        <p:spPr>
          <a:xfrm rot="10800000">
            <a:off x="3929974" y="3800536"/>
            <a:ext cx="1131757" cy="209864"/>
          </a:xfrm>
          <a:prstGeom prst="triangle">
            <a:avLst/>
          </a:prstGeom>
          <a:gradFill flip="none" rotWithShape="1">
            <a:gsLst>
              <a:gs pos="0">
                <a:schemeClr val="bg1">
                  <a:lumMod val="85000"/>
                  <a:shade val="30000"/>
                  <a:satMod val="115000"/>
                </a:schemeClr>
              </a:gs>
              <a:gs pos="70000">
                <a:schemeClr val="bg1">
                  <a:lumMod val="85000"/>
                  <a:shade val="67500"/>
                  <a:satMod val="115000"/>
                </a:schemeClr>
              </a:gs>
              <a:gs pos="100000">
                <a:schemeClr val="bg1">
                  <a:lumMod val="85000"/>
                  <a:shade val="100000"/>
                  <a:satMod val="115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ttangolo 6"/>
          <p:cNvSpPr/>
          <p:nvPr/>
        </p:nvSpPr>
        <p:spPr>
          <a:xfrm>
            <a:off x="423514" y="4078573"/>
            <a:ext cx="8218449" cy="355803"/>
          </a:xfrm>
          <a:prstGeom prst="rect">
            <a:avLst/>
          </a:prstGeom>
        </p:spPr>
        <p:txBody>
          <a:bodyPr wrap="square">
            <a:spAutoFit/>
          </a:bodyPr>
          <a:lstStyle/>
          <a:p>
            <a:pPr algn="ctr">
              <a:lnSpc>
                <a:spcPct val="107000"/>
              </a:lnSpc>
              <a:spcAft>
                <a:spcPts val="800"/>
              </a:spcAft>
            </a:pPr>
            <a:r>
              <a:rPr lang="en-US" sz="1600" b="1"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The better integrated the approach; the more decreased the unknown trade</a:t>
            </a:r>
            <a:endParaRPr lang="it-IT" sz="1600" b="1"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794104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162540" y="1196555"/>
            <a:ext cx="7600458" cy="3954929"/>
          </a:xfrm>
          <a:prstGeom prst="rect">
            <a:avLst/>
          </a:prstGeom>
          <a:noFill/>
        </p:spPr>
        <p:txBody>
          <a:bodyPr wrap="square" lIns="0" tIns="0" rIns="0" bIns="0" rtlCol="0">
            <a:spAutoFit/>
          </a:bodyPr>
          <a:lstStyle/>
          <a:p>
            <a:pPr>
              <a:spcAft>
                <a:spcPts val="1000"/>
              </a:spcAft>
              <a:buClr>
                <a:srgbClr val="CF1E24"/>
              </a:buClr>
              <a:buSzPct val="90000"/>
              <a:defRPr/>
            </a:pPr>
            <a:r>
              <a:rPr lang="en-US" altLang="it-IT" sz="2400" b="1" dirty="0">
                <a:solidFill>
                  <a:srgbClr val="C00000"/>
                </a:solidFill>
                <a:latin typeface="+mj-lt"/>
              </a:rPr>
              <a:t>Data sources:</a:t>
            </a:r>
          </a:p>
          <a:p>
            <a:pPr marL="285750" lvl="6" indent="-285750">
              <a:spcAft>
                <a:spcPts val="1000"/>
              </a:spcAft>
              <a:buClr>
                <a:srgbClr val="CF1E24"/>
              </a:buClr>
              <a:buSzPct val="90000"/>
              <a:buFont typeface="Wingdings" panose="05000000000000000000" pitchFamily="2" charset="2"/>
              <a:buChar char="§"/>
              <a:defRPr/>
            </a:pPr>
            <a:r>
              <a:rPr lang="en-US" altLang="it-IT" sz="1800" dirty="0">
                <a:solidFill>
                  <a:schemeClr val="tx1">
                    <a:lumMod val="75000"/>
                    <a:lumOff val="25000"/>
                  </a:schemeClr>
                </a:solidFill>
                <a:latin typeface="+mj-lt"/>
              </a:rPr>
              <a:t>Extra-EU trade                      Customs </a:t>
            </a:r>
            <a:r>
              <a:rPr lang="en-US" altLang="it-IT" sz="1800" dirty="0">
                <a:solidFill>
                  <a:schemeClr val="tx1">
                    <a:lumMod val="75000"/>
                    <a:lumOff val="25000"/>
                  </a:schemeClr>
                </a:solidFill>
              </a:rPr>
              <a:t>administrative data </a:t>
            </a:r>
          </a:p>
          <a:p>
            <a:pPr lvl="6">
              <a:spcAft>
                <a:spcPts val="1000"/>
              </a:spcAft>
              <a:buClr>
                <a:srgbClr val="CF1E24"/>
              </a:buClr>
              <a:buSzPct val="90000"/>
              <a:defRPr/>
            </a:pPr>
            <a:endParaRPr lang="en-US" altLang="it-IT" sz="1800" dirty="0">
              <a:solidFill>
                <a:schemeClr val="tx1">
                  <a:lumMod val="75000"/>
                  <a:lumOff val="25000"/>
                </a:schemeClr>
              </a:solidFill>
            </a:endParaRPr>
          </a:p>
          <a:p>
            <a:pPr lvl="6">
              <a:spcAft>
                <a:spcPts val="1000"/>
              </a:spcAft>
              <a:buClr>
                <a:srgbClr val="CF1E24"/>
              </a:buClr>
              <a:buSzPct val="90000"/>
              <a:defRPr/>
            </a:pPr>
            <a:endParaRPr lang="en-US" altLang="it-IT" sz="1800" dirty="0">
              <a:solidFill>
                <a:schemeClr val="tx1">
                  <a:lumMod val="75000"/>
                  <a:lumOff val="25000"/>
                </a:schemeClr>
              </a:solidFill>
            </a:endParaRPr>
          </a:p>
          <a:p>
            <a:pPr marL="285750" indent="-285750">
              <a:spcAft>
                <a:spcPts val="1000"/>
              </a:spcAft>
              <a:buClr>
                <a:srgbClr val="CF1E24"/>
              </a:buClr>
              <a:buSzPct val="90000"/>
              <a:buFont typeface="Wingdings" panose="05000000000000000000" pitchFamily="2" charset="2"/>
              <a:buChar char="§"/>
              <a:defRPr/>
            </a:pPr>
            <a:r>
              <a:rPr lang="en-US" altLang="it-IT" sz="1800" dirty="0">
                <a:solidFill>
                  <a:schemeClr val="tx1">
                    <a:lumMod val="75000"/>
                    <a:lumOff val="25000"/>
                  </a:schemeClr>
                </a:solidFill>
                <a:latin typeface="+mj-lt"/>
              </a:rPr>
              <a:t>Intra-EU trade                     -     Statistical survey (eventually joined with fiscal             </a:t>
            </a:r>
          </a:p>
          <a:p>
            <a:pPr lvl="6">
              <a:spcAft>
                <a:spcPts val="1000"/>
              </a:spcAft>
              <a:buClr>
                <a:srgbClr val="CF1E24"/>
              </a:buClr>
              <a:buSzPct val="90000"/>
              <a:defRPr/>
            </a:pPr>
            <a:r>
              <a:rPr lang="en-US" altLang="it-IT" sz="1800" dirty="0">
                <a:solidFill>
                  <a:schemeClr val="tx1">
                    <a:lumMod val="75000"/>
                    <a:lumOff val="25000"/>
                  </a:schemeClr>
                </a:solidFill>
                <a:latin typeface="+mj-lt"/>
              </a:rPr>
              <a:t>      administrative obligations)</a:t>
            </a:r>
            <a:endParaRPr lang="en-US" sz="1800" dirty="0">
              <a:solidFill>
                <a:schemeClr val="tx1">
                  <a:lumMod val="75000"/>
                  <a:lumOff val="25000"/>
                </a:schemeClr>
              </a:solidFill>
            </a:endParaRPr>
          </a:p>
          <a:p>
            <a:pPr lvl="6">
              <a:spcAft>
                <a:spcPts val="1000"/>
              </a:spcAft>
              <a:buClr>
                <a:srgbClr val="CF1E24"/>
              </a:buClr>
              <a:buSzPct val="90000"/>
              <a:defRPr/>
            </a:pPr>
            <a:r>
              <a:rPr lang="en-US" sz="1800" dirty="0">
                <a:solidFill>
                  <a:schemeClr val="tx1">
                    <a:lumMod val="75000"/>
                    <a:lumOff val="25000"/>
                  </a:schemeClr>
                </a:solidFill>
              </a:rPr>
              <a:t>-    Estimates for missing trade (out-of-sample and</a:t>
            </a:r>
          </a:p>
          <a:p>
            <a:pPr lvl="6">
              <a:spcAft>
                <a:spcPts val="1000"/>
              </a:spcAft>
              <a:buClr>
                <a:srgbClr val="CF1E24"/>
              </a:buClr>
              <a:buSzPct val="90000"/>
              <a:defRPr/>
            </a:pPr>
            <a:r>
              <a:rPr lang="en-US" sz="1800" dirty="0">
                <a:solidFill>
                  <a:schemeClr val="tx1">
                    <a:lumMod val="75000"/>
                    <a:lumOff val="25000"/>
                  </a:schemeClr>
                </a:solidFill>
              </a:rPr>
              <a:t>     late responses) based on fiscal data</a:t>
            </a:r>
          </a:p>
          <a:p>
            <a:pPr marL="285750" indent="-285750">
              <a:spcAft>
                <a:spcPts val="1000"/>
              </a:spcAft>
              <a:buClr>
                <a:srgbClr val="CF1E24"/>
              </a:buClr>
              <a:buSzPct val="90000"/>
              <a:buFont typeface="Wingdings" panose="05000000000000000000" pitchFamily="2" charset="2"/>
              <a:buChar char="§"/>
              <a:defRPr/>
            </a:pPr>
            <a:endParaRPr lang="en-US" sz="1600" dirty="0">
              <a:solidFill>
                <a:schemeClr val="tx1">
                  <a:lumMod val="75000"/>
                  <a:lumOff val="25000"/>
                </a:schemeClr>
              </a:solidFill>
            </a:endParaRPr>
          </a:p>
          <a:p>
            <a:pPr marL="285750" indent="-285750">
              <a:spcAft>
                <a:spcPts val="1000"/>
              </a:spcAft>
              <a:buClr>
                <a:srgbClr val="CF1E24"/>
              </a:buClr>
              <a:buSzPct val="90000"/>
              <a:buFont typeface="Wingdings" panose="05000000000000000000" pitchFamily="2" charset="2"/>
              <a:buChar char="§"/>
              <a:defRPr/>
            </a:pPr>
            <a:endParaRPr lang="en-US" sz="1600" dirty="0">
              <a:solidFill>
                <a:schemeClr val="tx1">
                  <a:lumMod val="75000"/>
                  <a:lumOff val="25000"/>
                </a:schemeClr>
              </a:solidFill>
            </a:endParaRPr>
          </a:p>
        </p:txBody>
      </p:sp>
      <p:sp>
        <p:nvSpPr>
          <p:cNvPr id="2" name="Segnaposto numero diapositiva 1"/>
          <p:cNvSpPr>
            <a:spLocks noGrp="1"/>
          </p:cNvSpPr>
          <p:nvPr>
            <p:ph type="sldNum" sz="quarter" idx="12"/>
          </p:nvPr>
        </p:nvSpPr>
        <p:spPr>
          <a:xfrm>
            <a:off x="747673" y="4423439"/>
            <a:ext cx="406400" cy="273844"/>
          </a:xfrm>
        </p:spPr>
        <p:txBody>
          <a:bodyPr/>
          <a:lstStyle/>
          <a:p>
            <a:fld id="{28555E64-09E7-E944-8DB2-BD243D665CB3}" type="slidenum">
              <a:rPr lang="it-IT" smtClean="0"/>
              <a:pPr/>
              <a:t>3</a:t>
            </a:fld>
            <a:endParaRPr lang="it-IT" dirty="0"/>
          </a:p>
        </p:txBody>
      </p:sp>
      <p:sp>
        <p:nvSpPr>
          <p:cNvPr id="6" name="Titolo 1"/>
          <p:cNvSpPr txBox="1">
            <a:spLocks/>
          </p:cNvSpPr>
          <p:nvPr/>
        </p:nvSpPr>
        <p:spPr>
          <a:xfrm>
            <a:off x="1162539" y="0"/>
            <a:ext cx="7981461" cy="447676"/>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0" y="4566327"/>
            <a:ext cx="7992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06685"/>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en-US" altLang="it-IT" sz="2000" b="1" dirty="0">
                <a:solidFill>
                  <a:schemeClr val="bg1"/>
                </a:solidFill>
                <a:latin typeface="+mj-lt"/>
              </a:rPr>
              <a:t>Measuring trade in goods by traders in the ESS</a:t>
            </a:r>
            <a:endParaRPr lang="en-US" sz="2000" b="1" dirty="0">
              <a:solidFill>
                <a:schemeClr val="bg1"/>
              </a:solidFill>
              <a:latin typeface="+mj-lt"/>
            </a:endParaRPr>
          </a:p>
        </p:txBody>
      </p:sp>
      <p:pic>
        <p:nvPicPr>
          <p:cNvPr id="9" name="Immagine 2">
            <a:extLst>
              <a:ext uri="{FF2B5EF4-FFF2-40B4-BE49-F238E27FC236}">
                <a16:creationId xmlns:a16="http://schemas.microsoft.com/office/drawing/2014/main" id="{4C245832-8BD5-4244-BCE3-1C08CC03B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2539" y="4728074"/>
            <a:ext cx="1358411" cy="23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5713169" y="4666954"/>
            <a:ext cx="3290010" cy="307777"/>
          </a:xfrm>
          <a:prstGeom prst="rect">
            <a:avLst/>
          </a:prstGeom>
          <a:noFill/>
        </p:spPr>
        <p:txBody>
          <a:bodyPr wrap="square" lIns="0" tIns="0" rIns="0" bIns="0" rtlCol="0">
            <a:spAutoFit/>
          </a:bodyPr>
          <a:lstStyle/>
          <a:p>
            <a:pPr>
              <a:buClr>
                <a:srgbClr val="CF1E24"/>
              </a:buClr>
              <a:buSzPct val="90000"/>
              <a:defRPr/>
            </a:pPr>
            <a:r>
              <a:rPr lang="en-US" altLang="it-IT" sz="1000" b="1" dirty="0">
                <a:solidFill>
                  <a:schemeClr val="tx1">
                    <a:lumMod val="75000"/>
                    <a:lumOff val="25000"/>
                  </a:schemeClr>
                </a:solidFill>
              </a:rPr>
              <a:t>UN workshop with China on Trade in Goods and Services</a:t>
            </a:r>
          </a:p>
          <a:p>
            <a:pPr>
              <a:buClr>
                <a:srgbClr val="CF1E24"/>
              </a:buClr>
              <a:buSzPct val="90000"/>
              <a:defRPr/>
            </a:pPr>
            <a:r>
              <a:rPr lang="en-US" sz="1000" dirty="0"/>
              <a:t>(Beijing, China) November 23th- 25th 2021</a:t>
            </a:r>
            <a:endParaRPr lang="it-IT" sz="1000" dirty="0"/>
          </a:p>
        </p:txBody>
      </p:sp>
      <p:sp>
        <p:nvSpPr>
          <p:cNvPr id="4" name="Freccia a destra 3">
            <a:extLst>
              <a:ext uri="{FF2B5EF4-FFF2-40B4-BE49-F238E27FC236}">
                <a16:creationId xmlns:a16="http://schemas.microsoft.com/office/drawing/2014/main" id="{595B23E2-55B1-4114-907C-C96D5FB38966}"/>
              </a:ext>
            </a:extLst>
          </p:cNvPr>
          <p:cNvSpPr/>
          <p:nvPr/>
        </p:nvSpPr>
        <p:spPr>
          <a:xfrm>
            <a:off x="3178787" y="1775237"/>
            <a:ext cx="480646" cy="211011"/>
          </a:xfrm>
          <a:prstGeom prst="rightArrow">
            <a:avLst/>
          </a:prstGeom>
          <a:solidFill>
            <a:srgbClr val="AE10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Freccia a destra 10">
            <a:extLst>
              <a:ext uri="{FF2B5EF4-FFF2-40B4-BE49-F238E27FC236}">
                <a16:creationId xmlns:a16="http://schemas.microsoft.com/office/drawing/2014/main" id="{78C71DD5-CADD-479D-8AE2-0EAAEF27632C}"/>
              </a:ext>
            </a:extLst>
          </p:cNvPr>
          <p:cNvSpPr/>
          <p:nvPr/>
        </p:nvSpPr>
        <p:spPr>
          <a:xfrm>
            <a:off x="3143619" y="2959771"/>
            <a:ext cx="480646" cy="211011"/>
          </a:xfrm>
          <a:prstGeom prst="rightArrow">
            <a:avLst/>
          </a:prstGeom>
          <a:solidFill>
            <a:srgbClr val="AE10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53636113"/>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747673" y="4423439"/>
            <a:ext cx="406400" cy="273844"/>
          </a:xfrm>
        </p:spPr>
        <p:txBody>
          <a:bodyPr/>
          <a:lstStyle/>
          <a:p>
            <a:fld id="{28555E64-09E7-E944-8DB2-BD243D665CB3}" type="slidenum">
              <a:rPr lang="it-IT" smtClean="0"/>
              <a:pPr/>
              <a:t>30</a:t>
            </a:fld>
            <a:endParaRPr lang="it-IT" dirty="0"/>
          </a:p>
        </p:txBody>
      </p:sp>
      <p:sp>
        <p:nvSpPr>
          <p:cNvPr id="6" name="Titolo 1"/>
          <p:cNvSpPr txBox="1">
            <a:spLocks/>
          </p:cNvSpPr>
          <p:nvPr/>
        </p:nvSpPr>
        <p:spPr>
          <a:xfrm>
            <a:off x="1162539" y="0"/>
            <a:ext cx="7981461" cy="447676"/>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0" y="4566327"/>
            <a:ext cx="7992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9" name="Immagine 2">
            <a:extLst>
              <a:ext uri="{FF2B5EF4-FFF2-40B4-BE49-F238E27FC236}">
                <a16:creationId xmlns:a16="http://schemas.microsoft.com/office/drawing/2014/main" id="{4C245832-8BD5-4244-BCE3-1C08CC03B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2539" y="4728074"/>
            <a:ext cx="1358411" cy="23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5683911" y="4690099"/>
            <a:ext cx="3313785" cy="307777"/>
          </a:xfrm>
          <a:prstGeom prst="rect">
            <a:avLst/>
          </a:prstGeom>
          <a:noFill/>
        </p:spPr>
        <p:txBody>
          <a:bodyPr wrap="square" lIns="0" tIns="0" rIns="0" bIns="0" rtlCol="0">
            <a:spAutoFit/>
          </a:bodyPr>
          <a:lstStyle/>
          <a:p>
            <a:pPr>
              <a:buClr>
                <a:srgbClr val="CF1E24"/>
              </a:buClr>
              <a:buSzPct val="90000"/>
              <a:defRPr/>
            </a:pPr>
            <a:r>
              <a:rPr lang="en-US" altLang="it-IT" sz="1000" b="1" dirty="0">
                <a:solidFill>
                  <a:schemeClr val="tx1">
                    <a:lumMod val="75000"/>
                    <a:lumOff val="25000"/>
                  </a:schemeClr>
                </a:solidFill>
              </a:rPr>
              <a:t>UN workshop with China on Trade in Goods and Services</a:t>
            </a:r>
          </a:p>
          <a:p>
            <a:pPr>
              <a:buClr>
                <a:srgbClr val="CF1E24"/>
              </a:buClr>
              <a:buSzPct val="90000"/>
              <a:defRPr/>
            </a:pPr>
            <a:r>
              <a:rPr lang="en-US" sz="1000" dirty="0"/>
              <a:t>Beijing, China, November 23th- 25th 2021</a:t>
            </a:r>
            <a:endParaRPr lang="it-IT" sz="1000" dirty="0"/>
          </a:p>
        </p:txBody>
      </p:sp>
      <p:sp>
        <p:nvSpPr>
          <p:cNvPr id="14" name="Rettangolo arrotondato 13"/>
          <p:cNvSpPr/>
          <p:nvPr/>
        </p:nvSpPr>
        <p:spPr>
          <a:xfrm>
            <a:off x="235515" y="1734256"/>
            <a:ext cx="8908485" cy="1291060"/>
          </a:xfrm>
          <a:prstGeom prst="roundRect">
            <a:avLst/>
          </a:prstGeom>
          <a:noFill/>
          <a:ln>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US" sz="3200" b="1" dirty="0">
                <a:solidFill>
                  <a:schemeClr val="tx1">
                    <a:lumMod val="65000"/>
                    <a:lumOff val="35000"/>
                  </a:schemeClr>
                </a:solidFill>
                <a:latin typeface="+mj-lt"/>
              </a:rPr>
              <a:t>Thank you!</a:t>
            </a:r>
            <a:endParaRPr lang="it-IT" sz="3200" dirty="0">
              <a:solidFill>
                <a:schemeClr val="tx1">
                  <a:lumMod val="75000"/>
                  <a:lumOff val="25000"/>
                </a:schemeClr>
              </a:solidFill>
            </a:endParaRPr>
          </a:p>
        </p:txBody>
      </p:sp>
    </p:spTree>
    <p:extLst>
      <p:ext uri="{BB962C8B-B14F-4D97-AF65-F5344CB8AC3E}">
        <p14:creationId xmlns:p14="http://schemas.microsoft.com/office/powerpoint/2010/main" val="117020846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950873" y="521147"/>
            <a:ext cx="7600458" cy="4452501"/>
          </a:xfrm>
          <a:prstGeom prst="rect">
            <a:avLst/>
          </a:prstGeom>
          <a:noFill/>
        </p:spPr>
        <p:txBody>
          <a:bodyPr wrap="square" lIns="0" tIns="0" rIns="0" bIns="0" rtlCol="0">
            <a:spAutoFit/>
          </a:bodyPr>
          <a:lstStyle/>
          <a:p>
            <a:pPr marL="0" lvl="2">
              <a:spcAft>
                <a:spcPts val="1000"/>
              </a:spcAft>
              <a:buClr>
                <a:srgbClr val="CF1E24"/>
              </a:buClr>
              <a:buSzPct val="90000"/>
              <a:defRPr/>
            </a:pPr>
            <a:r>
              <a:rPr lang="en-GB" sz="2400" b="1" dirty="0">
                <a:solidFill>
                  <a:srgbClr val="C00000"/>
                </a:solidFill>
                <a:latin typeface="+mj-lt"/>
              </a:rPr>
              <a:t>Use of customs declarations data for compilation of Extra-EU trade statistics </a:t>
            </a:r>
            <a:endParaRPr lang="it-IT" sz="2400" b="1" dirty="0">
              <a:solidFill>
                <a:srgbClr val="C00000"/>
              </a:solidFill>
              <a:latin typeface="+mj-lt"/>
            </a:endParaRPr>
          </a:p>
          <a:p>
            <a:pPr marL="285750" indent="-285750">
              <a:spcAft>
                <a:spcPts val="1000"/>
              </a:spcAft>
              <a:buClr>
                <a:srgbClr val="CF1E24"/>
              </a:buClr>
              <a:buSzPct val="90000"/>
              <a:buFont typeface="Wingdings" panose="05000000000000000000" pitchFamily="2" charset="2"/>
              <a:buChar char="§"/>
              <a:defRPr/>
            </a:pPr>
            <a:r>
              <a:rPr lang="en-US" sz="1600" dirty="0">
                <a:solidFill>
                  <a:schemeClr val="tx1">
                    <a:lumMod val="75000"/>
                    <a:lumOff val="25000"/>
                  </a:schemeClr>
                </a:solidFill>
              </a:rPr>
              <a:t>The legal requirement and specifications for providing a </a:t>
            </a:r>
            <a:r>
              <a:rPr lang="en-US" sz="1600" dirty="0">
                <a:solidFill>
                  <a:srgbClr val="AE1023"/>
                </a:solidFill>
              </a:rPr>
              <a:t>customs declaration </a:t>
            </a:r>
            <a:r>
              <a:rPr lang="en-US" sz="1600" dirty="0">
                <a:solidFill>
                  <a:schemeClr val="tx1">
                    <a:lumMod val="75000"/>
                    <a:lumOff val="25000"/>
                  </a:schemeClr>
                </a:solidFill>
              </a:rPr>
              <a:t>are laid down in the European customs provisions. The customs declaration has to be provided by the declarant, being the person liable for respecting the customs formalities and rules. </a:t>
            </a:r>
          </a:p>
          <a:p>
            <a:pPr marL="285750" indent="-285750">
              <a:spcAft>
                <a:spcPts val="1000"/>
              </a:spcAft>
              <a:buClr>
                <a:srgbClr val="CF1E24"/>
              </a:buClr>
              <a:buSzPct val="90000"/>
              <a:buFont typeface="Wingdings" panose="05000000000000000000" pitchFamily="2" charset="2"/>
              <a:buChar char="§"/>
              <a:defRPr/>
            </a:pPr>
            <a:r>
              <a:rPr lang="en-US" sz="1600" dirty="0">
                <a:solidFill>
                  <a:schemeClr val="tx1">
                    <a:lumMod val="75000"/>
                    <a:lumOff val="25000"/>
                  </a:schemeClr>
                </a:solidFill>
              </a:rPr>
              <a:t>Statistical declaration and statistical data. The statistical declaration is not foreseen under Union legislation on extra-EU trade statistics nor is there any obligation for traders to provide such a declaration. The statistical data are collected through the relevant data on the customs declaration (e.g. goods code according to the CN) or of purely statistical relevance (e.g. nature of transaction).</a:t>
            </a:r>
          </a:p>
          <a:p>
            <a:pPr marL="285750" indent="-285750">
              <a:spcAft>
                <a:spcPts val="1000"/>
              </a:spcAft>
              <a:buClr>
                <a:srgbClr val="CF1E24"/>
              </a:buClr>
              <a:buSzPct val="90000"/>
              <a:buFont typeface="Wingdings" panose="05000000000000000000" pitchFamily="2" charset="2"/>
              <a:buChar char="§"/>
              <a:defRPr/>
            </a:pPr>
            <a:r>
              <a:rPr lang="en-US" sz="1600" dirty="0">
                <a:solidFill>
                  <a:schemeClr val="tx1">
                    <a:lumMod val="75000"/>
                    <a:lumOff val="25000"/>
                  </a:schemeClr>
                </a:solidFill>
              </a:rPr>
              <a:t>Data collection process — standard customs declaration transmitted from Customs to NSAs. National Customs are required to provide NSAs customs declarations lodged with them at the latest the month following the month of acceptance.</a:t>
            </a:r>
          </a:p>
          <a:p>
            <a:pPr marL="285750" indent="-285750">
              <a:spcAft>
                <a:spcPts val="1000"/>
              </a:spcAft>
              <a:buClr>
                <a:srgbClr val="CF1E24"/>
              </a:buClr>
              <a:buSzPct val="90000"/>
              <a:buFont typeface="Wingdings" panose="05000000000000000000" pitchFamily="2" charset="2"/>
              <a:buChar char="§"/>
              <a:defRPr/>
            </a:pPr>
            <a:endParaRPr lang="en-US" sz="1600" dirty="0">
              <a:solidFill>
                <a:schemeClr val="tx1">
                  <a:lumMod val="75000"/>
                  <a:lumOff val="25000"/>
                </a:schemeClr>
              </a:solidFill>
            </a:endParaRPr>
          </a:p>
        </p:txBody>
      </p:sp>
      <p:sp>
        <p:nvSpPr>
          <p:cNvPr id="2" name="Segnaposto numero diapositiva 1"/>
          <p:cNvSpPr>
            <a:spLocks noGrp="1"/>
          </p:cNvSpPr>
          <p:nvPr>
            <p:ph type="sldNum" sz="quarter" idx="12"/>
          </p:nvPr>
        </p:nvSpPr>
        <p:spPr>
          <a:xfrm>
            <a:off x="747673" y="4423439"/>
            <a:ext cx="406400" cy="273844"/>
          </a:xfrm>
        </p:spPr>
        <p:txBody>
          <a:bodyPr/>
          <a:lstStyle/>
          <a:p>
            <a:fld id="{28555E64-09E7-E944-8DB2-BD243D665CB3}" type="slidenum">
              <a:rPr lang="it-IT" smtClean="0"/>
              <a:pPr/>
              <a:t>4</a:t>
            </a:fld>
            <a:endParaRPr lang="it-IT" dirty="0"/>
          </a:p>
        </p:txBody>
      </p:sp>
      <p:sp>
        <p:nvSpPr>
          <p:cNvPr id="6" name="Titolo 1"/>
          <p:cNvSpPr txBox="1">
            <a:spLocks/>
          </p:cNvSpPr>
          <p:nvPr/>
        </p:nvSpPr>
        <p:spPr>
          <a:xfrm>
            <a:off x="1162539" y="0"/>
            <a:ext cx="7981461" cy="447676"/>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0" y="4566327"/>
            <a:ext cx="7992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06685"/>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en-US" altLang="it-IT" sz="2000" b="1" dirty="0">
                <a:solidFill>
                  <a:schemeClr val="bg1"/>
                </a:solidFill>
                <a:latin typeface="+mj-lt"/>
              </a:rPr>
              <a:t>Extra-EU Trade - Framework</a:t>
            </a:r>
            <a:endParaRPr lang="en-US" sz="2000" b="1" dirty="0">
              <a:solidFill>
                <a:schemeClr val="bg1"/>
              </a:solidFill>
            </a:endParaRPr>
          </a:p>
        </p:txBody>
      </p:sp>
      <p:pic>
        <p:nvPicPr>
          <p:cNvPr id="9" name="Immagine 2">
            <a:extLst>
              <a:ext uri="{FF2B5EF4-FFF2-40B4-BE49-F238E27FC236}">
                <a16:creationId xmlns:a16="http://schemas.microsoft.com/office/drawing/2014/main" id="{4C245832-8BD5-4244-BCE3-1C08CC03B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2539" y="4728074"/>
            <a:ext cx="1358411" cy="23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5713169" y="4666954"/>
            <a:ext cx="3290010" cy="307777"/>
          </a:xfrm>
          <a:prstGeom prst="rect">
            <a:avLst/>
          </a:prstGeom>
          <a:noFill/>
        </p:spPr>
        <p:txBody>
          <a:bodyPr wrap="square" lIns="0" tIns="0" rIns="0" bIns="0" rtlCol="0">
            <a:spAutoFit/>
          </a:bodyPr>
          <a:lstStyle/>
          <a:p>
            <a:pPr>
              <a:buClr>
                <a:srgbClr val="CF1E24"/>
              </a:buClr>
              <a:buSzPct val="90000"/>
              <a:defRPr/>
            </a:pPr>
            <a:r>
              <a:rPr lang="en-US" altLang="it-IT" sz="1000" b="1" dirty="0">
                <a:solidFill>
                  <a:schemeClr val="tx1">
                    <a:lumMod val="75000"/>
                    <a:lumOff val="25000"/>
                  </a:schemeClr>
                </a:solidFill>
              </a:rPr>
              <a:t>UN workshop with China on Trade in Goods and Services</a:t>
            </a:r>
          </a:p>
          <a:p>
            <a:pPr>
              <a:buClr>
                <a:srgbClr val="CF1E24"/>
              </a:buClr>
              <a:buSzPct val="90000"/>
              <a:defRPr/>
            </a:pPr>
            <a:r>
              <a:rPr lang="en-US" sz="1000" dirty="0"/>
              <a:t>(Beijing, China) November 23th- 25th 2021</a:t>
            </a:r>
            <a:endParaRPr lang="it-IT" sz="1000" dirty="0"/>
          </a:p>
        </p:txBody>
      </p:sp>
    </p:spTree>
    <p:extLst>
      <p:ext uri="{BB962C8B-B14F-4D97-AF65-F5344CB8AC3E}">
        <p14:creationId xmlns:p14="http://schemas.microsoft.com/office/powerpoint/2010/main" val="34812835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950873" y="273097"/>
            <a:ext cx="7600458" cy="3877985"/>
          </a:xfrm>
          <a:prstGeom prst="rect">
            <a:avLst/>
          </a:prstGeom>
          <a:noFill/>
        </p:spPr>
        <p:txBody>
          <a:bodyPr wrap="square" lIns="0" tIns="0" rIns="0" bIns="0" rtlCol="0">
            <a:spAutoFit/>
          </a:bodyPr>
          <a:lstStyle/>
          <a:p>
            <a:pPr lvl="1"/>
            <a:endParaRPr lang="en-US" sz="2000" b="1" dirty="0"/>
          </a:p>
          <a:p>
            <a:pPr lvl="1"/>
            <a:r>
              <a:rPr lang="en-US" sz="2400" b="1" dirty="0">
                <a:solidFill>
                  <a:srgbClr val="C00000"/>
                </a:solidFill>
                <a:latin typeface="+mj-lt"/>
              </a:rPr>
              <a:t>EXTRASTAT REGISTER (EORI)</a:t>
            </a:r>
          </a:p>
          <a:p>
            <a:pPr lvl="1"/>
            <a:r>
              <a:rPr lang="en-US" sz="1600" dirty="0"/>
              <a:t>Specific obligations for customs authorities to provide traders’ identification numbers (trader-ID) to National Statistical Administrations was introduced by Regulation (EC) No 471/2009 in 2010</a:t>
            </a:r>
          </a:p>
          <a:p>
            <a:pPr lvl="1"/>
            <a:endParaRPr lang="en-US" sz="1600" dirty="0"/>
          </a:p>
          <a:p>
            <a:pPr marL="742731" lvl="1" indent="-285750">
              <a:buFont typeface="Arial" panose="020B0604020202020204" pitchFamily="34" charset="0"/>
              <a:buChar char="•"/>
            </a:pPr>
            <a:r>
              <a:rPr lang="en-US" sz="1600" dirty="0"/>
              <a:t>Maintaining a register of extra-EU trade operators is essential to be able to contact traders and extremely useful for </a:t>
            </a:r>
            <a:r>
              <a:rPr lang="en-US" sz="1600" dirty="0">
                <a:solidFill>
                  <a:srgbClr val="C00000"/>
                </a:solidFill>
              </a:rPr>
              <a:t>analytical</a:t>
            </a:r>
            <a:r>
              <a:rPr lang="en-US" sz="1600" dirty="0"/>
              <a:t>, </a:t>
            </a:r>
            <a:r>
              <a:rPr lang="en-US" sz="1600" dirty="0">
                <a:solidFill>
                  <a:srgbClr val="C00000"/>
                </a:solidFill>
              </a:rPr>
              <a:t>validation</a:t>
            </a:r>
            <a:r>
              <a:rPr lang="en-US" sz="1600" dirty="0"/>
              <a:t> and </a:t>
            </a:r>
            <a:r>
              <a:rPr lang="en-US" sz="1600" dirty="0">
                <a:solidFill>
                  <a:srgbClr val="C00000"/>
                </a:solidFill>
              </a:rPr>
              <a:t>estimation</a:t>
            </a:r>
            <a:r>
              <a:rPr lang="en-US" sz="1600" dirty="0"/>
              <a:t> purposes</a:t>
            </a:r>
          </a:p>
          <a:p>
            <a:pPr marL="742731" lvl="1" indent="-285750">
              <a:buFont typeface="Arial" panose="020B0604020202020204" pitchFamily="34" charset="0"/>
              <a:buChar char="•"/>
            </a:pPr>
            <a:r>
              <a:rPr lang="en-US" sz="1600" dirty="0"/>
              <a:t>Key element to compile</a:t>
            </a:r>
            <a:r>
              <a:rPr lang="en-US" sz="1600" dirty="0">
                <a:solidFill>
                  <a:srgbClr val="C00000"/>
                </a:solidFill>
              </a:rPr>
              <a:t> Trade by Enterprise Characteristics </a:t>
            </a:r>
            <a:r>
              <a:rPr lang="en-US" sz="1600" dirty="0"/>
              <a:t>based on linking trade information at trader level with the statistical business register</a:t>
            </a:r>
          </a:p>
          <a:p>
            <a:pPr marL="742731" lvl="1" indent="-285750">
              <a:buFont typeface="Arial" panose="020B0604020202020204" pitchFamily="34" charset="0"/>
              <a:buChar char="•"/>
            </a:pPr>
            <a:endParaRPr lang="en-US" sz="1600" dirty="0"/>
          </a:p>
          <a:p>
            <a:pPr lvl="1"/>
            <a:r>
              <a:rPr lang="en-US" sz="1600" dirty="0"/>
              <a:t>The identification of traders for customs purposes has been </a:t>
            </a:r>
            <a:r>
              <a:rPr lang="en-US" sz="1600" dirty="0" err="1"/>
              <a:t>harmonised</a:t>
            </a:r>
            <a:r>
              <a:rPr lang="en-US" sz="1600" dirty="0"/>
              <a:t> at EU level and ID system, namely the Economic Operators Registration and Identification (EORI) system was introduced in mid-2009.</a:t>
            </a:r>
            <a:endParaRPr lang="en-US" sz="1600" dirty="0">
              <a:solidFill>
                <a:schemeClr val="tx1">
                  <a:lumMod val="75000"/>
                  <a:lumOff val="25000"/>
                </a:schemeClr>
              </a:solidFill>
            </a:endParaRPr>
          </a:p>
          <a:p>
            <a:pPr marL="285750" indent="-285750">
              <a:spcAft>
                <a:spcPts val="1000"/>
              </a:spcAft>
              <a:buClr>
                <a:srgbClr val="CF1E24"/>
              </a:buClr>
              <a:buSzPct val="90000"/>
              <a:buFont typeface="Wingdings" panose="05000000000000000000" pitchFamily="2" charset="2"/>
              <a:buChar char="§"/>
              <a:defRPr/>
            </a:pPr>
            <a:endParaRPr lang="en-US" sz="1600" dirty="0">
              <a:solidFill>
                <a:schemeClr val="tx1">
                  <a:lumMod val="75000"/>
                  <a:lumOff val="25000"/>
                </a:schemeClr>
              </a:solidFill>
            </a:endParaRPr>
          </a:p>
        </p:txBody>
      </p:sp>
      <p:sp>
        <p:nvSpPr>
          <p:cNvPr id="2" name="Segnaposto numero diapositiva 1"/>
          <p:cNvSpPr>
            <a:spLocks noGrp="1"/>
          </p:cNvSpPr>
          <p:nvPr>
            <p:ph type="sldNum" sz="quarter" idx="12"/>
          </p:nvPr>
        </p:nvSpPr>
        <p:spPr>
          <a:xfrm>
            <a:off x="747673" y="4423439"/>
            <a:ext cx="406400" cy="273844"/>
          </a:xfrm>
        </p:spPr>
        <p:txBody>
          <a:bodyPr/>
          <a:lstStyle/>
          <a:p>
            <a:fld id="{28555E64-09E7-E944-8DB2-BD243D665CB3}" type="slidenum">
              <a:rPr lang="it-IT" smtClean="0"/>
              <a:pPr/>
              <a:t>5</a:t>
            </a:fld>
            <a:endParaRPr lang="it-IT" dirty="0"/>
          </a:p>
        </p:txBody>
      </p:sp>
      <p:sp>
        <p:nvSpPr>
          <p:cNvPr id="6" name="Titolo 1"/>
          <p:cNvSpPr txBox="1">
            <a:spLocks/>
          </p:cNvSpPr>
          <p:nvPr/>
        </p:nvSpPr>
        <p:spPr>
          <a:xfrm>
            <a:off x="1162539" y="0"/>
            <a:ext cx="7981461" cy="447676"/>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0" y="4566327"/>
            <a:ext cx="7992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06685"/>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en-US" altLang="it-IT" sz="2000" b="1" dirty="0">
                <a:solidFill>
                  <a:schemeClr val="bg1"/>
                </a:solidFill>
                <a:latin typeface="+mj-lt"/>
              </a:rPr>
              <a:t>Extra-EU Trade – Traders’ identification</a:t>
            </a:r>
            <a:endParaRPr lang="en-US" sz="2000" b="1" dirty="0">
              <a:solidFill>
                <a:schemeClr val="bg1"/>
              </a:solidFill>
            </a:endParaRPr>
          </a:p>
        </p:txBody>
      </p:sp>
      <p:pic>
        <p:nvPicPr>
          <p:cNvPr id="9" name="Immagine 2">
            <a:extLst>
              <a:ext uri="{FF2B5EF4-FFF2-40B4-BE49-F238E27FC236}">
                <a16:creationId xmlns:a16="http://schemas.microsoft.com/office/drawing/2014/main" id="{4C245832-8BD5-4244-BCE3-1C08CC03B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2539" y="4728074"/>
            <a:ext cx="1358411" cy="23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5713169" y="4666954"/>
            <a:ext cx="3290010" cy="307777"/>
          </a:xfrm>
          <a:prstGeom prst="rect">
            <a:avLst/>
          </a:prstGeom>
          <a:noFill/>
        </p:spPr>
        <p:txBody>
          <a:bodyPr wrap="square" lIns="0" tIns="0" rIns="0" bIns="0" rtlCol="0">
            <a:spAutoFit/>
          </a:bodyPr>
          <a:lstStyle/>
          <a:p>
            <a:pPr>
              <a:buClr>
                <a:srgbClr val="CF1E24"/>
              </a:buClr>
              <a:buSzPct val="90000"/>
              <a:defRPr/>
            </a:pPr>
            <a:r>
              <a:rPr lang="en-US" altLang="it-IT" sz="1000" b="1" dirty="0">
                <a:solidFill>
                  <a:schemeClr val="tx1">
                    <a:lumMod val="75000"/>
                    <a:lumOff val="25000"/>
                  </a:schemeClr>
                </a:solidFill>
              </a:rPr>
              <a:t>UN workshop with China on Trade in Goods and Services</a:t>
            </a:r>
          </a:p>
          <a:p>
            <a:pPr>
              <a:buClr>
                <a:srgbClr val="CF1E24"/>
              </a:buClr>
              <a:buSzPct val="90000"/>
              <a:defRPr/>
            </a:pPr>
            <a:r>
              <a:rPr lang="en-US" sz="1000" dirty="0"/>
              <a:t>(Beijing, China) November 23th- 25th 2021</a:t>
            </a:r>
            <a:endParaRPr lang="it-IT" sz="1000" dirty="0"/>
          </a:p>
        </p:txBody>
      </p:sp>
    </p:spTree>
    <p:extLst>
      <p:ext uri="{BB962C8B-B14F-4D97-AF65-F5344CB8AC3E}">
        <p14:creationId xmlns:p14="http://schemas.microsoft.com/office/powerpoint/2010/main" val="409350355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162540" y="1196555"/>
            <a:ext cx="7600458" cy="307777"/>
          </a:xfrm>
          <a:prstGeom prst="rect">
            <a:avLst/>
          </a:prstGeom>
          <a:noFill/>
        </p:spPr>
        <p:txBody>
          <a:bodyPr wrap="square" lIns="0" tIns="0" rIns="0" bIns="0" rtlCol="0">
            <a:spAutoFit/>
          </a:bodyPr>
          <a:lstStyle/>
          <a:p>
            <a:pPr lvl="1"/>
            <a:endParaRPr lang="en-US" sz="2000" b="1" dirty="0"/>
          </a:p>
        </p:txBody>
      </p:sp>
      <p:sp>
        <p:nvSpPr>
          <p:cNvPr id="2" name="Segnaposto numero diapositiva 1"/>
          <p:cNvSpPr>
            <a:spLocks noGrp="1"/>
          </p:cNvSpPr>
          <p:nvPr>
            <p:ph type="sldNum" sz="quarter" idx="12"/>
          </p:nvPr>
        </p:nvSpPr>
        <p:spPr>
          <a:xfrm>
            <a:off x="747673" y="4423439"/>
            <a:ext cx="406400" cy="273844"/>
          </a:xfrm>
        </p:spPr>
        <p:txBody>
          <a:bodyPr/>
          <a:lstStyle/>
          <a:p>
            <a:fld id="{28555E64-09E7-E944-8DB2-BD243D665CB3}" type="slidenum">
              <a:rPr lang="it-IT" smtClean="0"/>
              <a:pPr/>
              <a:t>6</a:t>
            </a:fld>
            <a:endParaRPr lang="it-IT" dirty="0"/>
          </a:p>
        </p:txBody>
      </p:sp>
      <p:sp>
        <p:nvSpPr>
          <p:cNvPr id="6" name="Titolo 1"/>
          <p:cNvSpPr txBox="1">
            <a:spLocks/>
          </p:cNvSpPr>
          <p:nvPr/>
        </p:nvSpPr>
        <p:spPr>
          <a:xfrm>
            <a:off x="1162539" y="0"/>
            <a:ext cx="7981461" cy="447676"/>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0" y="4566327"/>
            <a:ext cx="7992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06685"/>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en-US" altLang="it-IT" sz="2000" b="1" dirty="0">
                <a:solidFill>
                  <a:schemeClr val="bg1"/>
                </a:solidFill>
                <a:latin typeface="+mj-lt"/>
              </a:rPr>
              <a:t>Extra-EU Trade – Which kind of traders?</a:t>
            </a:r>
            <a:endParaRPr lang="en-US" sz="2000" b="1" dirty="0">
              <a:solidFill>
                <a:schemeClr val="bg1"/>
              </a:solidFill>
            </a:endParaRPr>
          </a:p>
        </p:txBody>
      </p:sp>
      <p:pic>
        <p:nvPicPr>
          <p:cNvPr id="9" name="Immagine 2">
            <a:extLst>
              <a:ext uri="{FF2B5EF4-FFF2-40B4-BE49-F238E27FC236}">
                <a16:creationId xmlns:a16="http://schemas.microsoft.com/office/drawing/2014/main" id="{4C245832-8BD5-4244-BCE3-1C08CC03B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2539" y="4728074"/>
            <a:ext cx="1358411" cy="23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5713169" y="4666954"/>
            <a:ext cx="3290010" cy="307777"/>
          </a:xfrm>
          <a:prstGeom prst="rect">
            <a:avLst/>
          </a:prstGeom>
          <a:noFill/>
        </p:spPr>
        <p:txBody>
          <a:bodyPr wrap="square" lIns="0" tIns="0" rIns="0" bIns="0" rtlCol="0">
            <a:spAutoFit/>
          </a:bodyPr>
          <a:lstStyle/>
          <a:p>
            <a:pPr>
              <a:buClr>
                <a:srgbClr val="CF1E24"/>
              </a:buClr>
              <a:buSzPct val="90000"/>
              <a:defRPr/>
            </a:pPr>
            <a:r>
              <a:rPr lang="en-US" altLang="it-IT" sz="1000" b="1" dirty="0">
                <a:solidFill>
                  <a:schemeClr val="tx1">
                    <a:lumMod val="75000"/>
                    <a:lumOff val="25000"/>
                  </a:schemeClr>
                </a:solidFill>
              </a:rPr>
              <a:t>UN workshop with China on Trade in Goods and Services</a:t>
            </a:r>
          </a:p>
          <a:p>
            <a:pPr>
              <a:buClr>
                <a:srgbClr val="CF1E24"/>
              </a:buClr>
              <a:buSzPct val="90000"/>
              <a:defRPr/>
            </a:pPr>
            <a:r>
              <a:rPr lang="en-US" sz="1000" dirty="0"/>
              <a:t>(Beijing, China) November 23th- 25th 2021</a:t>
            </a:r>
            <a:endParaRPr lang="it-IT" sz="1000" dirty="0"/>
          </a:p>
        </p:txBody>
      </p:sp>
      <p:pic>
        <p:nvPicPr>
          <p:cNvPr id="11" name="Picture 724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9169" y="914403"/>
            <a:ext cx="6178062" cy="3387966"/>
          </a:xfrm>
          <a:prstGeom prst="rect">
            <a:avLst/>
          </a:prstGeom>
          <a:noFill/>
          <a:ln>
            <a:noFill/>
          </a:ln>
        </p:spPr>
      </p:pic>
    </p:spTree>
    <p:extLst>
      <p:ext uri="{BB962C8B-B14F-4D97-AF65-F5344CB8AC3E}">
        <p14:creationId xmlns:p14="http://schemas.microsoft.com/office/powerpoint/2010/main" val="106252804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162540" y="577172"/>
            <a:ext cx="7388790" cy="3118803"/>
          </a:xfrm>
          <a:prstGeom prst="rect">
            <a:avLst/>
          </a:prstGeom>
          <a:noFill/>
        </p:spPr>
        <p:txBody>
          <a:bodyPr wrap="square" lIns="0" tIns="0" rIns="0" bIns="0" rtlCol="0">
            <a:spAutoFit/>
          </a:bodyPr>
          <a:lstStyle/>
          <a:p>
            <a:pPr marL="0" lvl="2">
              <a:spcAft>
                <a:spcPts val="1000"/>
              </a:spcAft>
              <a:buClr>
                <a:srgbClr val="CF1E24"/>
              </a:buClr>
              <a:buSzPct val="90000"/>
              <a:defRPr/>
            </a:pPr>
            <a:r>
              <a:rPr lang="en-US" sz="2400" b="1" dirty="0">
                <a:solidFill>
                  <a:srgbClr val="C00000"/>
                </a:solidFill>
                <a:latin typeface="+mj-lt"/>
              </a:rPr>
              <a:t>Direct data collection from economic operators</a:t>
            </a:r>
            <a:endParaRPr lang="it-IT" sz="2400" b="1" dirty="0">
              <a:solidFill>
                <a:srgbClr val="C00000"/>
              </a:solidFill>
              <a:latin typeface="+mj-lt"/>
            </a:endParaRPr>
          </a:p>
          <a:p>
            <a:pPr marL="285750" indent="-285750">
              <a:spcAft>
                <a:spcPts val="1000"/>
              </a:spcAft>
              <a:buClr>
                <a:srgbClr val="CF1E24"/>
              </a:buClr>
              <a:buSzPct val="90000"/>
              <a:buFont typeface="Wingdings" panose="05000000000000000000" pitchFamily="2" charset="2"/>
              <a:buChar char="§"/>
              <a:defRPr/>
            </a:pPr>
            <a:r>
              <a:rPr lang="en-US" sz="1800" dirty="0">
                <a:solidFill>
                  <a:schemeClr val="tx1">
                    <a:lumMod val="75000"/>
                    <a:lumOff val="25000"/>
                  </a:schemeClr>
                </a:solidFill>
              </a:rPr>
              <a:t>The main data source for the collection of intra-Union trade statistics is </a:t>
            </a:r>
            <a:r>
              <a:rPr lang="en-US" sz="1800" dirty="0">
                <a:solidFill>
                  <a:srgbClr val="AE1023"/>
                </a:solidFill>
              </a:rPr>
              <a:t>statistical survey</a:t>
            </a:r>
            <a:r>
              <a:rPr lang="en-US" sz="1800" dirty="0">
                <a:solidFill>
                  <a:schemeClr val="tx1">
                    <a:lumMod val="75000"/>
                    <a:lumOff val="25000"/>
                  </a:schemeClr>
                </a:solidFill>
              </a:rPr>
              <a:t>. Member States collect monthly data from reporting units involved in intra-Union trade. EU regulation set minimum traded value coverage for the statistical (in 2021 97% for export and 93% for import, in 2022 95% for export and no minimum coverage for imports). In order to minimize statistical burden, </a:t>
            </a:r>
            <a:r>
              <a:rPr lang="en-US" sz="1800" dirty="0">
                <a:solidFill>
                  <a:srgbClr val="AE1023"/>
                </a:solidFill>
              </a:rPr>
              <a:t>a cut-off sample based on exemption thresholds </a:t>
            </a:r>
            <a:r>
              <a:rPr lang="en-US" sz="1800" dirty="0">
                <a:solidFill>
                  <a:schemeClr val="tx1">
                    <a:lumMod val="75000"/>
                    <a:lumOff val="25000"/>
                  </a:schemeClr>
                </a:solidFill>
              </a:rPr>
              <a:t>is selected in such a way to meet the minimum coverage requirement.</a:t>
            </a:r>
          </a:p>
          <a:p>
            <a:pPr marL="285750" indent="-285750">
              <a:spcAft>
                <a:spcPts val="1000"/>
              </a:spcAft>
              <a:buClr>
                <a:srgbClr val="CF1E24"/>
              </a:buClr>
              <a:buSzPct val="90000"/>
              <a:buFont typeface="Wingdings" panose="05000000000000000000" pitchFamily="2" charset="2"/>
              <a:buChar char="§"/>
              <a:defRPr/>
            </a:pPr>
            <a:r>
              <a:rPr lang="en-US" sz="1800" dirty="0">
                <a:solidFill>
                  <a:schemeClr val="tx1">
                    <a:lumMod val="75000"/>
                    <a:lumOff val="25000"/>
                  </a:schemeClr>
                </a:solidFill>
              </a:rPr>
              <a:t> Missing trade, i.e. trade for traders below the exemption thresholds, is estimated from administrative data sources</a:t>
            </a:r>
          </a:p>
        </p:txBody>
      </p:sp>
      <p:sp>
        <p:nvSpPr>
          <p:cNvPr id="2" name="Segnaposto numero diapositiva 1"/>
          <p:cNvSpPr>
            <a:spLocks noGrp="1"/>
          </p:cNvSpPr>
          <p:nvPr>
            <p:ph type="sldNum" sz="quarter" idx="12"/>
          </p:nvPr>
        </p:nvSpPr>
        <p:spPr>
          <a:xfrm>
            <a:off x="747673" y="4423439"/>
            <a:ext cx="406400" cy="273844"/>
          </a:xfrm>
        </p:spPr>
        <p:txBody>
          <a:bodyPr/>
          <a:lstStyle/>
          <a:p>
            <a:fld id="{28555E64-09E7-E944-8DB2-BD243D665CB3}" type="slidenum">
              <a:rPr lang="it-IT" smtClean="0"/>
              <a:pPr/>
              <a:t>7</a:t>
            </a:fld>
            <a:endParaRPr lang="it-IT" dirty="0"/>
          </a:p>
        </p:txBody>
      </p:sp>
      <p:sp>
        <p:nvSpPr>
          <p:cNvPr id="6" name="Titolo 1"/>
          <p:cNvSpPr txBox="1">
            <a:spLocks/>
          </p:cNvSpPr>
          <p:nvPr/>
        </p:nvSpPr>
        <p:spPr>
          <a:xfrm>
            <a:off x="1162539" y="0"/>
            <a:ext cx="7981461" cy="447676"/>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0" y="4566327"/>
            <a:ext cx="7992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06685"/>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en-US" altLang="it-IT" sz="2000" b="1" dirty="0">
                <a:solidFill>
                  <a:schemeClr val="bg1"/>
                </a:solidFill>
                <a:latin typeface="+mj-lt"/>
              </a:rPr>
              <a:t>Intra-EU Trade - Framework</a:t>
            </a:r>
            <a:endParaRPr lang="en-US" sz="2000" b="1" dirty="0">
              <a:solidFill>
                <a:schemeClr val="bg1"/>
              </a:solidFill>
            </a:endParaRPr>
          </a:p>
        </p:txBody>
      </p:sp>
      <p:pic>
        <p:nvPicPr>
          <p:cNvPr id="9" name="Immagine 2">
            <a:extLst>
              <a:ext uri="{FF2B5EF4-FFF2-40B4-BE49-F238E27FC236}">
                <a16:creationId xmlns:a16="http://schemas.microsoft.com/office/drawing/2014/main" id="{4C245832-8BD5-4244-BCE3-1C08CC03B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2539" y="4728074"/>
            <a:ext cx="1358411" cy="23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5713169" y="4666954"/>
            <a:ext cx="3290010" cy="307777"/>
          </a:xfrm>
          <a:prstGeom prst="rect">
            <a:avLst/>
          </a:prstGeom>
          <a:noFill/>
        </p:spPr>
        <p:txBody>
          <a:bodyPr wrap="square" lIns="0" tIns="0" rIns="0" bIns="0" rtlCol="0">
            <a:spAutoFit/>
          </a:bodyPr>
          <a:lstStyle/>
          <a:p>
            <a:pPr>
              <a:buClr>
                <a:srgbClr val="CF1E24"/>
              </a:buClr>
              <a:buSzPct val="90000"/>
              <a:defRPr/>
            </a:pPr>
            <a:r>
              <a:rPr lang="en-US" altLang="it-IT" sz="1000" b="1" dirty="0">
                <a:solidFill>
                  <a:schemeClr val="tx1">
                    <a:lumMod val="75000"/>
                    <a:lumOff val="25000"/>
                  </a:schemeClr>
                </a:solidFill>
              </a:rPr>
              <a:t>UN workshop with China on Trade in Goods and Services</a:t>
            </a:r>
          </a:p>
          <a:p>
            <a:pPr>
              <a:buClr>
                <a:srgbClr val="CF1E24"/>
              </a:buClr>
              <a:buSzPct val="90000"/>
              <a:defRPr/>
            </a:pPr>
            <a:r>
              <a:rPr lang="en-US" sz="1000" dirty="0"/>
              <a:t>(Beijing, China) November 23th- 25th 2021</a:t>
            </a:r>
            <a:endParaRPr lang="it-IT" sz="1000" dirty="0"/>
          </a:p>
        </p:txBody>
      </p:sp>
    </p:spTree>
    <p:extLst>
      <p:ext uri="{BB962C8B-B14F-4D97-AF65-F5344CB8AC3E}">
        <p14:creationId xmlns:p14="http://schemas.microsoft.com/office/powerpoint/2010/main" val="216206135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747673" y="4423439"/>
            <a:ext cx="406400" cy="273844"/>
          </a:xfrm>
        </p:spPr>
        <p:txBody>
          <a:bodyPr/>
          <a:lstStyle/>
          <a:p>
            <a:fld id="{28555E64-09E7-E944-8DB2-BD243D665CB3}" type="slidenum">
              <a:rPr lang="it-IT" smtClean="0"/>
              <a:pPr/>
              <a:t>8</a:t>
            </a:fld>
            <a:endParaRPr lang="it-IT" dirty="0"/>
          </a:p>
        </p:txBody>
      </p:sp>
      <p:sp>
        <p:nvSpPr>
          <p:cNvPr id="6" name="Titolo 1"/>
          <p:cNvSpPr txBox="1">
            <a:spLocks/>
          </p:cNvSpPr>
          <p:nvPr/>
        </p:nvSpPr>
        <p:spPr>
          <a:xfrm>
            <a:off x="1162539" y="0"/>
            <a:ext cx="7981461" cy="447676"/>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0" y="4566327"/>
            <a:ext cx="7992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06685"/>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en-US" altLang="it-IT" sz="2000" b="1" dirty="0">
                <a:solidFill>
                  <a:schemeClr val="bg1"/>
                </a:solidFill>
                <a:latin typeface="+mj-lt"/>
              </a:rPr>
              <a:t>Intra-EU trade statistics compilation process overview</a:t>
            </a:r>
            <a:endParaRPr lang="en-US" sz="2000" b="1" dirty="0">
              <a:solidFill>
                <a:schemeClr val="bg1"/>
              </a:solidFill>
            </a:endParaRPr>
          </a:p>
        </p:txBody>
      </p:sp>
      <p:pic>
        <p:nvPicPr>
          <p:cNvPr id="9" name="Immagine 2">
            <a:extLst>
              <a:ext uri="{FF2B5EF4-FFF2-40B4-BE49-F238E27FC236}">
                <a16:creationId xmlns:a16="http://schemas.microsoft.com/office/drawing/2014/main" id="{4C245832-8BD5-4244-BCE3-1C08CC03B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2539" y="4728074"/>
            <a:ext cx="1358411" cy="23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5713169" y="4666954"/>
            <a:ext cx="3290010" cy="307777"/>
          </a:xfrm>
          <a:prstGeom prst="rect">
            <a:avLst/>
          </a:prstGeom>
          <a:noFill/>
        </p:spPr>
        <p:txBody>
          <a:bodyPr wrap="square" lIns="0" tIns="0" rIns="0" bIns="0" rtlCol="0">
            <a:spAutoFit/>
          </a:bodyPr>
          <a:lstStyle/>
          <a:p>
            <a:pPr>
              <a:buClr>
                <a:srgbClr val="CF1E24"/>
              </a:buClr>
              <a:buSzPct val="90000"/>
              <a:defRPr/>
            </a:pPr>
            <a:r>
              <a:rPr lang="en-US" altLang="it-IT" sz="1000" b="1" dirty="0">
                <a:solidFill>
                  <a:schemeClr val="tx1">
                    <a:lumMod val="75000"/>
                    <a:lumOff val="25000"/>
                  </a:schemeClr>
                </a:solidFill>
              </a:rPr>
              <a:t>UN workshop with China on Trade in Goods and Services</a:t>
            </a:r>
          </a:p>
          <a:p>
            <a:pPr>
              <a:buClr>
                <a:srgbClr val="CF1E24"/>
              </a:buClr>
              <a:buSzPct val="90000"/>
              <a:defRPr/>
            </a:pPr>
            <a:r>
              <a:rPr lang="en-US" sz="1000" dirty="0"/>
              <a:t>(Beijing, China) November 23th- 25th 2021</a:t>
            </a:r>
            <a:endParaRPr lang="it-IT" sz="1000" dirty="0"/>
          </a:p>
        </p:txBody>
      </p:sp>
      <p:pic>
        <p:nvPicPr>
          <p:cNvPr id="4097"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223" y="2180494"/>
            <a:ext cx="4326177" cy="22852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3276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4" name="Immagine 3">
            <a:extLst>
              <a:ext uri="{FF2B5EF4-FFF2-40B4-BE49-F238E27FC236}">
                <a16:creationId xmlns:a16="http://schemas.microsoft.com/office/drawing/2014/main" id="{5CA8ED2A-2B5F-4C71-BF9D-E21963CD4ACF}"/>
              </a:ext>
            </a:extLst>
          </p:cNvPr>
          <p:cNvPicPr>
            <a:picLocks noChangeAspect="1"/>
          </p:cNvPicPr>
          <p:nvPr/>
        </p:nvPicPr>
        <p:blipFill rotWithShape="1">
          <a:blip r:embed="rId5"/>
          <a:srcRect l="6412" t="16494" b="19463"/>
          <a:stretch/>
        </p:blipFill>
        <p:spPr>
          <a:xfrm>
            <a:off x="3190780" y="447676"/>
            <a:ext cx="5812399" cy="2237331"/>
          </a:xfrm>
          <a:prstGeom prst="rect">
            <a:avLst/>
          </a:prstGeom>
        </p:spPr>
      </p:pic>
      <p:sp>
        <p:nvSpPr>
          <p:cNvPr id="14" name="CasellaDiTesto 13">
            <a:extLst>
              <a:ext uri="{FF2B5EF4-FFF2-40B4-BE49-F238E27FC236}">
                <a16:creationId xmlns:a16="http://schemas.microsoft.com/office/drawing/2014/main" id="{06905679-B3A2-4717-92B1-8FF932CAD383}"/>
              </a:ext>
            </a:extLst>
          </p:cNvPr>
          <p:cNvSpPr txBox="1"/>
          <p:nvPr/>
        </p:nvSpPr>
        <p:spPr>
          <a:xfrm>
            <a:off x="3628293" y="449475"/>
            <a:ext cx="4583722" cy="400110"/>
          </a:xfrm>
          <a:prstGeom prst="rect">
            <a:avLst/>
          </a:prstGeom>
          <a:noFill/>
        </p:spPr>
        <p:txBody>
          <a:bodyPr wrap="square">
            <a:spAutoFit/>
          </a:bodyPr>
          <a:lstStyle/>
          <a:p>
            <a:r>
              <a:rPr lang="en-US" sz="2000" dirty="0">
                <a:effectLst/>
                <a:latin typeface="+mj-lt"/>
                <a:ea typeface="Times New Roman" panose="02020603050405020304" pitchFamily="18" charset="0"/>
                <a:cs typeface="Times New Roman" panose="02020603050405020304" pitchFamily="18" charset="0"/>
              </a:rPr>
              <a:t>Data Sources</a:t>
            </a:r>
            <a:endParaRPr lang="it-IT" dirty="0">
              <a:latin typeface="+mj-lt"/>
            </a:endParaRPr>
          </a:p>
        </p:txBody>
      </p:sp>
      <p:sp>
        <p:nvSpPr>
          <p:cNvPr id="15" name="CasellaDiTesto 14">
            <a:extLst>
              <a:ext uri="{FF2B5EF4-FFF2-40B4-BE49-F238E27FC236}">
                <a16:creationId xmlns:a16="http://schemas.microsoft.com/office/drawing/2014/main" id="{D77BBDFA-3D44-4358-8D3A-544BB83F811A}"/>
              </a:ext>
            </a:extLst>
          </p:cNvPr>
          <p:cNvSpPr txBox="1"/>
          <p:nvPr/>
        </p:nvSpPr>
        <p:spPr>
          <a:xfrm>
            <a:off x="6623538" y="2580693"/>
            <a:ext cx="2291861" cy="400110"/>
          </a:xfrm>
          <a:prstGeom prst="rect">
            <a:avLst/>
          </a:prstGeom>
          <a:noFill/>
        </p:spPr>
        <p:txBody>
          <a:bodyPr wrap="square">
            <a:spAutoFit/>
          </a:bodyPr>
          <a:lstStyle/>
          <a:p>
            <a:r>
              <a:rPr lang="en-US" sz="2000" dirty="0">
                <a:latin typeface="+mj-lt"/>
                <a:ea typeface="Times New Roman" panose="02020603050405020304" pitchFamily="18" charset="0"/>
                <a:cs typeface="Times New Roman" panose="02020603050405020304" pitchFamily="18" charset="0"/>
              </a:rPr>
              <a:t>Statistical p</a:t>
            </a:r>
            <a:r>
              <a:rPr lang="en-US" sz="2000" dirty="0">
                <a:effectLst/>
                <a:latin typeface="+mj-lt"/>
                <a:ea typeface="Times New Roman" panose="02020603050405020304" pitchFamily="18" charset="0"/>
                <a:cs typeface="Times New Roman" panose="02020603050405020304" pitchFamily="18" charset="0"/>
              </a:rPr>
              <a:t>rocess</a:t>
            </a:r>
            <a:endParaRPr lang="it-IT" dirty="0">
              <a:latin typeface="+mj-lt"/>
            </a:endParaRPr>
          </a:p>
        </p:txBody>
      </p:sp>
    </p:spTree>
    <p:extLst>
      <p:ext uri="{BB962C8B-B14F-4D97-AF65-F5344CB8AC3E}">
        <p14:creationId xmlns:p14="http://schemas.microsoft.com/office/powerpoint/2010/main" val="269714780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150817" y="592287"/>
            <a:ext cx="7600458" cy="3570208"/>
          </a:xfrm>
          <a:prstGeom prst="rect">
            <a:avLst/>
          </a:prstGeom>
          <a:noFill/>
        </p:spPr>
        <p:txBody>
          <a:bodyPr wrap="square" lIns="0" tIns="0" rIns="0" bIns="0" rtlCol="0">
            <a:spAutoFit/>
          </a:bodyPr>
          <a:lstStyle/>
          <a:p>
            <a:pPr lvl="0"/>
            <a:r>
              <a:rPr lang="en-GB" sz="1800" b="1" dirty="0"/>
              <a:t>Intra-EU Traders population is the set of</a:t>
            </a:r>
            <a:r>
              <a:rPr lang="en-GB" sz="1800" dirty="0"/>
              <a:t> traders who makes taxable supplies or acquisitions in a Member State</a:t>
            </a:r>
          </a:p>
          <a:p>
            <a:pPr marL="342900" lvl="0" indent="-342900">
              <a:buFontTx/>
              <a:buChar char="-"/>
            </a:pPr>
            <a:r>
              <a:rPr lang="en-GB" sz="1800" b="1" dirty="0"/>
              <a:t>Resident traders</a:t>
            </a:r>
          </a:p>
          <a:p>
            <a:pPr marL="342900" lvl="0" indent="-342900">
              <a:buFontTx/>
              <a:buChar char="-"/>
            </a:pPr>
            <a:r>
              <a:rPr lang="en-GB" sz="1800" b="1" dirty="0"/>
              <a:t>Non-resident traders</a:t>
            </a:r>
            <a:r>
              <a:rPr lang="en-GB" sz="1800" dirty="0"/>
              <a:t> with no place of business in the Member State</a:t>
            </a:r>
          </a:p>
          <a:p>
            <a:pPr marL="342900" lvl="0" indent="-342900">
              <a:buFontTx/>
              <a:buChar char="-"/>
            </a:pPr>
            <a:endParaRPr lang="it-IT" sz="1600" dirty="0"/>
          </a:p>
          <a:p>
            <a:pPr lvl="0"/>
            <a:r>
              <a:rPr lang="en-GB" sz="1600" dirty="0"/>
              <a:t>Traders supplying or selling goods in Member States other than the one in which they are established must </a:t>
            </a:r>
            <a:r>
              <a:rPr lang="en-GB" sz="1600" dirty="0">
                <a:solidFill>
                  <a:srgbClr val="AE1023"/>
                </a:solidFill>
              </a:rPr>
              <a:t>register for VAT purposes</a:t>
            </a:r>
            <a:r>
              <a:rPr lang="en-GB" sz="1600" dirty="0"/>
              <a:t> in that Member State. </a:t>
            </a:r>
          </a:p>
          <a:p>
            <a:pPr lvl="0"/>
            <a:r>
              <a:rPr lang="en-GB" sz="1600" dirty="0"/>
              <a:t>Non-resident  traders have the same obligations as resident traders. In the case of intra-Union supplies or acquisitions, they have to provide national tax administrations with VAT returns and to submit statistical  declarations.</a:t>
            </a:r>
            <a:r>
              <a:rPr lang="it-IT" sz="1600" dirty="0"/>
              <a:t> </a:t>
            </a:r>
          </a:p>
          <a:p>
            <a:pPr lvl="0"/>
            <a:r>
              <a:rPr lang="en-GB" sz="1600" b="1" dirty="0"/>
              <a:t>Tax groups.</a:t>
            </a:r>
            <a:r>
              <a:rPr lang="en-GB" sz="1600" dirty="0"/>
              <a:t> Two or more companies or limited liability partnerships may register as a single taxable person — or VAT group — if they meet the following criteria:</a:t>
            </a:r>
            <a:endParaRPr lang="it-IT" sz="1600" dirty="0"/>
          </a:p>
          <a:p>
            <a:pPr lvl="0"/>
            <a:r>
              <a:rPr lang="en-GB" sz="1600" dirty="0"/>
              <a:t>- each body has its principal or registered office in the reporting Member State;</a:t>
            </a:r>
            <a:endParaRPr lang="it-IT" sz="1600" dirty="0"/>
          </a:p>
          <a:p>
            <a:pPr lvl="0"/>
            <a:r>
              <a:rPr lang="en-GB" sz="1600" dirty="0"/>
              <a:t>- they are closely bound to one another by financial, economic and organisational links.</a:t>
            </a:r>
            <a:r>
              <a:rPr lang="en-US" sz="1600" dirty="0"/>
              <a:t> </a:t>
            </a:r>
            <a:endParaRPr lang="it-IT" sz="1600" dirty="0"/>
          </a:p>
        </p:txBody>
      </p:sp>
      <p:sp>
        <p:nvSpPr>
          <p:cNvPr id="2" name="Segnaposto numero diapositiva 1"/>
          <p:cNvSpPr>
            <a:spLocks noGrp="1"/>
          </p:cNvSpPr>
          <p:nvPr>
            <p:ph type="sldNum" sz="quarter" idx="12"/>
          </p:nvPr>
        </p:nvSpPr>
        <p:spPr>
          <a:xfrm>
            <a:off x="747673" y="4423439"/>
            <a:ext cx="406400" cy="273844"/>
          </a:xfrm>
        </p:spPr>
        <p:txBody>
          <a:bodyPr/>
          <a:lstStyle/>
          <a:p>
            <a:fld id="{28555E64-09E7-E944-8DB2-BD243D665CB3}" type="slidenum">
              <a:rPr lang="it-IT" smtClean="0"/>
              <a:pPr/>
              <a:t>9</a:t>
            </a:fld>
            <a:endParaRPr lang="it-IT" dirty="0"/>
          </a:p>
        </p:txBody>
      </p:sp>
      <p:sp>
        <p:nvSpPr>
          <p:cNvPr id="6" name="Titolo 1"/>
          <p:cNvSpPr txBox="1">
            <a:spLocks/>
          </p:cNvSpPr>
          <p:nvPr/>
        </p:nvSpPr>
        <p:spPr>
          <a:xfrm>
            <a:off x="1162539" y="0"/>
            <a:ext cx="7981461" cy="447676"/>
          </a:xfrm>
          <a:prstGeom prst="rect">
            <a:avLst/>
          </a:prstGeom>
          <a:solidFill>
            <a:srgbClr val="CF1E24"/>
          </a:solidFill>
          <a:ln>
            <a:noFill/>
          </a:ln>
        </p:spPr>
        <p:txBody>
          <a:bodyPr vert="horz" lIns="91396" tIns="45699" rIns="91396" bIns="45699"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it-IT" dirty="0"/>
          </a:p>
        </p:txBody>
      </p:sp>
      <p:cxnSp>
        <p:nvCxnSpPr>
          <p:cNvPr id="8" name="Connettore 1 7"/>
          <p:cNvCxnSpPr/>
          <p:nvPr/>
        </p:nvCxnSpPr>
        <p:spPr>
          <a:xfrm>
            <a:off x="1162540" y="4566327"/>
            <a:ext cx="7992000"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1304925" y="106685"/>
            <a:ext cx="7610474" cy="307777"/>
          </a:xfrm>
          <a:prstGeom prst="rect">
            <a:avLst/>
          </a:prstGeom>
          <a:noFill/>
        </p:spPr>
        <p:txBody>
          <a:bodyPr wrap="square" lIns="0" tIns="0" rIns="0" bIns="0" rtlCol="0">
            <a:spAutoFit/>
          </a:bodyPr>
          <a:lstStyle/>
          <a:p>
            <a:pPr>
              <a:spcAft>
                <a:spcPts val="1000"/>
              </a:spcAft>
              <a:buClr>
                <a:srgbClr val="CF1E24"/>
              </a:buClr>
              <a:buSzPct val="90000"/>
              <a:defRPr/>
            </a:pPr>
            <a:r>
              <a:rPr lang="en-US" altLang="it-IT" sz="2000" b="1" dirty="0">
                <a:solidFill>
                  <a:schemeClr val="bg1"/>
                </a:solidFill>
                <a:latin typeface="+mj-lt"/>
              </a:rPr>
              <a:t>Intra-EU Traders population</a:t>
            </a:r>
            <a:endParaRPr lang="en-US" sz="2000" b="1" dirty="0">
              <a:solidFill>
                <a:schemeClr val="bg1"/>
              </a:solidFill>
            </a:endParaRPr>
          </a:p>
        </p:txBody>
      </p:sp>
      <p:pic>
        <p:nvPicPr>
          <p:cNvPr id="9" name="Immagine 2">
            <a:extLst>
              <a:ext uri="{FF2B5EF4-FFF2-40B4-BE49-F238E27FC236}">
                <a16:creationId xmlns:a16="http://schemas.microsoft.com/office/drawing/2014/main" id="{4C245832-8BD5-4244-BCE3-1C08CC03B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62539" y="4728074"/>
            <a:ext cx="1358411" cy="23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5713169" y="4666954"/>
            <a:ext cx="3290010" cy="307777"/>
          </a:xfrm>
          <a:prstGeom prst="rect">
            <a:avLst/>
          </a:prstGeom>
          <a:noFill/>
        </p:spPr>
        <p:txBody>
          <a:bodyPr wrap="square" lIns="0" tIns="0" rIns="0" bIns="0" rtlCol="0">
            <a:spAutoFit/>
          </a:bodyPr>
          <a:lstStyle/>
          <a:p>
            <a:pPr>
              <a:buClr>
                <a:srgbClr val="CF1E24"/>
              </a:buClr>
              <a:buSzPct val="90000"/>
              <a:defRPr/>
            </a:pPr>
            <a:r>
              <a:rPr lang="en-US" altLang="it-IT" sz="1000" b="1" dirty="0">
                <a:solidFill>
                  <a:schemeClr val="tx1">
                    <a:lumMod val="75000"/>
                    <a:lumOff val="25000"/>
                  </a:schemeClr>
                </a:solidFill>
              </a:rPr>
              <a:t>UN workshop with China on Trade in Goods and Services</a:t>
            </a:r>
          </a:p>
          <a:p>
            <a:pPr>
              <a:buClr>
                <a:srgbClr val="CF1E24"/>
              </a:buClr>
              <a:buSzPct val="90000"/>
              <a:defRPr/>
            </a:pPr>
            <a:r>
              <a:rPr lang="en-US" sz="1000" dirty="0"/>
              <a:t>(Beijing, China) November 23th- 25th 2021</a:t>
            </a:r>
            <a:endParaRPr lang="it-IT" sz="1000" dirty="0"/>
          </a:p>
        </p:txBody>
      </p:sp>
    </p:spTree>
    <p:extLst>
      <p:ext uri="{BB962C8B-B14F-4D97-AF65-F5344CB8AC3E}">
        <p14:creationId xmlns:p14="http://schemas.microsoft.com/office/powerpoint/2010/main" val="1441825451"/>
      </p:ext>
    </p:extLst>
  </p:cSld>
  <p:clrMapOvr>
    <a:masterClrMapping/>
  </p:clrMapOvr>
  <p:transition spd="med">
    <p:fade/>
  </p:transitio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661A2BE3120D674DA36C11D6006822D4" ma:contentTypeVersion="3" ma:contentTypeDescription="Creare un nuovo documento." ma:contentTypeScope="" ma:versionID="2ad8b07f9840a1ce9cd199d874146b74">
  <xsd:schema xmlns:xsd="http://www.w3.org/2001/XMLSchema" xmlns:xs="http://www.w3.org/2001/XMLSchema" xmlns:p="http://schemas.microsoft.com/office/2006/metadata/properties" xmlns:ns2="c58f2efd-82a8-4ecf-b395-8c25e928921d" xmlns:ns3="459159c4-d20a-4ff3-9b11-fbd127bd52e5" xmlns:ns4="679261c3-551f-4e86-913f-177e0e529669" targetNamespace="http://schemas.microsoft.com/office/2006/metadata/properties" ma:root="true" ma:fieldsID="fffb0e16fb90ffea59fef1085e90ecca" ns2:_="" ns3:_="" ns4:_="">
    <xsd:import namespace="c58f2efd-82a8-4ecf-b395-8c25e928921d"/>
    <xsd:import namespace="459159c4-d20a-4ff3-9b11-fbd127bd52e5"/>
    <xsd:import namespace="679261c3-551f-4e86-913f-177e0e529669"/>
    <xsd:element name="properties">
      <xsd:complexType>
        <xsd:sequence>
          <xsd:element name="documentManagement">
            <xsd:complexType>
              <xsd:all>
                <xsd:element ref="ns2:Categoria"/>
                <xsd:element ref="ns3:_dlc_DocId" minOccurs="0"/>
                <xsd:element ref="ns3:_dlc_DocIdUrl" minOccurs="0"/>
                <xsd:element ref="ns3:_dlc_DocIdPersistId" minOccurs="0"/>
                <xsd:element ref="ns4:SottoCategori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8f2efd-82a8-4ecf-b395-8c25e928921d" elementFormDefault="qualified">
    <xsd:import namespace="http://schemas.microsoft.com/office/2006/documentManagement/types"/>
    <xsd:import namespace="http://schemas.microsoft.com/office/infopath/2007/PartnerControls"/>
    <xsd:element name="Categoria" ma:index="8" ma:displayName="Categoria" ma:default="Logo" ma:format="Dropdown" ma:internalName="Categoria">
      <xsd:simpleType>
        <xsd:restriction base="dms:Choice">
          <xsd:enumeration value="Logo"/>
          <xsd:enumeration value="Carta intestata con protocollo"/>
          <xsd:enumeration value="Carta intestata senza protocollo"/>
          <xsd:enumeration value="Power Point"/>
          <xsd:enumeration value="Libri digitali e cartacei"/>
          <xsd:enumeration value="Tavole di dati online"/>
          <xsd:enumeration value="Grafici interattivi"/>
          <xsd:enumeration value="Strumenti di comunicazione per i Censimenti permanenti"/>
          <xsd:enumeration value="Strumenti di comunicazione relativi al Censimento generale dell'Agricoltura 2020"/>
          <xsd:enumeration value="Censimenti permanenti"/>
        </xsd:restriction>
      </xsd:simpleType>
    </xsd:element>
  </xsd:schema>
  <xsd:schema xmlns:xsd="http://www.w3.org/2001/XMLSchema" xmlns:xs="http://www.w3.org/2001/XMLSchema" xmlns:dms="http://schemas.microsoft.com/office/2006/documentManagement/types" xmlns:pc="http://schemas.microsoft.com/office/infopath/2007/PartnerControls" targetNamespace="459159c4-d20a-4ff3-9b11-fbd127bd52e5" elementFormDefault="qualified">
    <xsd:import namespace="http://schemas.microsoft.com/office/2006/documentManagement/types"/>
    <xsd:import namespace="http://schemas.microsoft.com/office/infopath/2007/PartnerControls"/>
    <xsd:element name="_dlc_DocId" ma:index="9" nillable="true" ma:displayName="Valore ID documento" ma:description="Valore dell'ID documento assegnato all'elemento." ma:internalName="_dlc_DocId" ma:readOnly="true">
      <xsd:simpleType>
        <xsd:restriction base="dms:Text"/>
      </xsd:simpleType>
    </xsd:element>
    <xsd:element name="_dlc_DocIdUrl" ma:index="10" nillable="true" ma:displayName="ID documento" ma:description="Collegamento permanente al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79261c3-551f-4e86-913f-177e0e529669" elementFormDefault="qualified">
    <xsd:import namespace="http://schemas.microsoft.com/office/2006/documentManagement/types"/>
    <xsd:import namespace="http://schemas.microsoft.com/office/infopath/2007/PartnerControls"/>
    <xsd:element name="SottoCategoria" ma:index="12" nillable="true" ma:displayName="Sottocategoria" ma:default="-" ma:format="Dropdown" ma:internalName="SottoCategoria">
      <xsd:simpleType>
        <xsd:restriction base="dms:Choice">
          <xsd:enumeration value="-"/>
          <xsd:enumeration value="1- CP Generico"/>
          <xsd:enumeration value="2- CP Popolazione"/>
          <xsd:enumeration value="3- CP Imprese"/>
          <xsd:enumeration value="4- CP Istituzioni pubbliche"/>
          <xsd:enumeration value="5- CP Istituzioni non profit"/>
          <xsd:enumeration value="6- CP Agricoltura"/>
          <xsd:enumeration value="7- CP Agricoltura202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SottoCategoria xmlns="679261c3-551f-4e86-913f-177e0e529669" xsi:nil="true"/>
    <Categoria xmlns="c58f2efd-82a8-4ecf-b395-8c25e928921d"/>
    <_dlc_DocId xmlns="459159c4-d20a-4ff3-9b11-fbd127bd52e5" xsi:nil="true"/>
    <_dlc_DocIdUrl xmlns="459159c4-d20a-4ff3-9b11-fbd127bd52e5">
      <Url xsi:nil="true"/>
      <Description xsi:nil="true"/>
    </_dlc_DocIdUrl>
  </documentManagement>
</p:properties>
</file>

<file path=customXml/itemProps1.xml><?xml version="1.0" encoding="utf-8"?>
<ds:datastoreItem xmlns:ds="http://schemas.openxmlformats.org/officeDocument/2006/customXml" ds:itemID="{A8E1E69A-D261-41D1-B2E5-EDFC0C28DA66}">
  <ds:schemaRefs>
    <ds:schemaRef ds:uri="http://schemas.microsoft.com/sharepoint/v3/contenttype/forms"/>
  </ds:schemaRefs>
</ds:datastoreItem>
</file>

<file path=customXml/itemProps2.xml><?xml version="1.0" encoding="utf-8"?>
<ds:datastoreItem xmlns:ds="http://schemas.openxmlformats.org/officeDocument/2006/customXml" ds:itemID="{DAAA0DE0-1792-4461-8C0E-C44FDC2F5E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8f2efd-82a8-4ecf-b395-8c25e928921d"/>
    <ds:schemaRef ds:uri="459159c4-d20a-4ff3-9b11-fbd127bd52e5"/>
    <ds:schemaRef ds:uri="679261c3-551f-4e86-913f-177e0e5296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1F3400-3218-46A8-B7DF-4CAC3240349B}">
  <ds:schemaRefs>
    <ds:schemaRef ds:uri="http://schemas.microsoft.com/sharepoint/events"/>
  </ds:schemaRefs>
</ds:datastoreItem>
</file>

<file path=customXml/itemProps4.xml><?xml version="1.0" encoding="utf-8"?>
<ds:datastoreItem xmlns:ds="http://schemas.openxmlformats.org/officeDocument/2006/customXml" ds:itemID="{FA0E81DE-5F0B-421A-93B4-EF95C1639E19}">
  <ds:schemaRefs>
    <ds:schemaRef ds:uri="http://purl.org/dc/terms/"/>
    <ds:schemaRef ds:uri="http://schemas.openxmlformats.org/package/2006/metadata/core-properties"/>
    <ds:schemaRef ds:uri="459159c4-d20a-4ff3-9b11-fbd127bd52e5"/>
    <ds:schemaRef ds:uri="http://schemas.microsoft.com/office/2006/documentManagement/types"/>
    <ds:schemaRef ds:uri="http://schemas.microsoft.com/office/infopath/2007/PartnerControls"/>
    <ds:schemaRef ds:uri="http://purl.org/dc/elements/1.1/"/>
    <ds:schemaRef ds:uri="http://schemas.microsoft.com/office/2006/metadata/properties"/>
    <ds:schemaRef ds:uri="679261c3-551f-4e86-913f-177e0e529669"/>
    <ds:schemaRef ds:uri="c58f2efd-82a8-4ecf-b395-8c25e928921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16855</TotalTime>
  <Words>3387</Words>
  <Application>Microsoft Office PowerPoint</Application>
  <PresentationFormat>On-screen Show (16:9)</PresentationFormat>
  <Paragraphs>357</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Times New Roman</vt:lpstr>
      <vt:lpstr>Wingdings</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slide</dc:title>
  <dc:creator>elena grimaccia</dc:creator>
  <cp:lastModifiedBy>Vysaul Nyirongo</cp:lastModifiedBy>
  <cp:revision>1703</cp:revision>
  <cp:lastPrinted>2017-02-22T13:28:22Z</cp:lastPrinted>
  <dcterms:created xsi:type="dcterms:W3CDTF">2015-05-13T08:31:54Z</dcterms:created>
  <dcterms:modified xsi:type="dcterms:W3CDTF">2021-11-29T14:35:21Z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0x010100661A2BE3120D674DA36C11D6006822D4</vt:lpwstr>
  </property>
  <property fmtid="{D5CDD505-2E9C-101B-9397-08002B2CF9AE}" pid="3" name="_dlc_DocIdItemGuid">
    <vt:lpwstr>8c6d7b5c-1769-4f4f-a262-e9abfd7e697e</vt:lpwstr>
  </property>
</Properties>
</file>